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6" r:id="rId11"/>
    <p:sldId id="267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6" r:id="rId28"/>
    <p:sldId id="287" r:id="rId29"/>
    <p:sldId id="285" r:id="rId30"/>
    <p:sldId id="288" r:id="rId31"/>
    <p:sldId id="290" r:id="rId32"/>
    <p:sldId id="291" r:id="rId33"/>
    <p:sldId id="289" r:id="rId34"/>
    <p:sldId id="292" r:id="rId35"/>
    <p:sldId id="294" r:id="rId36"/>
    <p:sldId id="295" r:id="rId37"/>
    <p:sldId id="293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5442B-2D79-ECB2-B6E2-03E2AE73C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CD5AE0-C4D4-B26B-45BF-34D0BC712F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50E013-8CEA-C915-3D0D-D143C431B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CB241-EA59-4FE3-B23F-9154DDD95E34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2EDF10-83AF-3676-4C04-58DD553BB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A20F2A-319B-1E83-01DB-25202A274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04BD8-8A49-47F3-B631-F51E4696A5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05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B792A2-3AE4-C86D-169D-0D44EFC3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04BBD4-ACDA-6026-84AC-882D2088A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591A8B-431D-6977-A866-F0FEB9AA0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CB241-EA59-4FE3-B23F-9154DDD95E34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558C0C-7C92-6C54-8DF2-739AE28E4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5F2FCB-5844-386C-B53B-CC8453DEF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04BD8-8A49-47F3-B631-F51E4696A5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020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A4D538F-5FAF-3FBE-FFA9-1344F2744F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59D89F-DF39-3837-1420-E9123683E7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95DEFF-25F5-1DF1-0828-D28BF0781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CB241-EA59-4FE3-B23F-9154DDD95E34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ECECA1-ABC6-306C-5C1F-3983DF203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6FC974-FB4C-7595-F5E7-105494BEE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04BD8-8A49-47F3-B631-F51E4696A5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566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6B602-8AF6-9D03-8C2A-23EC67A1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1091A3-B435-CDED-1737-56AB4DDB4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AAB643-93B8-87DC-D9F3-A2285D884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CB241-EA59-4FE3-B23F-9154DDD95E34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E8085F-CA8B-29C3-B530-3BA4DC3DE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44FADC-E36F-74EC-1571-0C5CE3224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04BD8-8A49-47F3-B631-F51E4696A5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64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B0286C-0AED-AB6C-45A0-6134CA1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507C23-9847-42E7-EAC7-A0C954520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9DD62D-022E-986D-F2DE-A5E3DB205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CB241-EA59-4FE3-B23F-9154DDD95E34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DFC601-A25E-7405-583B-9990E64E4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D9ABE8-2502-33AB-0BF7-B5C74963A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04BD8-8A49-47F3-B631-F51E4696A5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969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60E9D2-22EA-94FF-BDEC-50893F97F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D540D6-7078-F174-8687-7280992899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0F1EE2-8C7A-BA0F-648B-C00E4CCC9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A85C8B-76CE-DCFB-34DF-8531B4130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CB241-EA59-4FE3-B23F-9154DDD95E34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FD0928-3A21-630F-4665-BA1EFFBD4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F9BBF6-B811-C27B-7798-CE8FBDDD3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04BD8-8A49-47F3-B631-F51E4696A5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864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729FAE-A550-0B85-BD7F-972A7BDCC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0E8C19-F5C4-270A-1FFE-76EE91D02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A4CFC6-FA4B-34F9-2366-BFA4AA1105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6D44740-1517-8607-E100-8A888528A9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EC49EF2-3158-D6EE-FC9A-2A27101BED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2C2DEB-7087-D372-A6D3-325DF0F58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CB241-EA59-4FE3-B23F-9154DDD95E34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CE1B97-6120-C130-4173-E07EF6EE8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010ACC7-68C6-12E6-CA1B-463090781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04BD8-8A49-47F3-B631-F51E4696A5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308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932AAD-CA51-D215-5B2E-E420C3DA7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AAA08D-8C20-B0B3-884C-24503922F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CB241-EA59-4FE3-B23F-9154DDD95E34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DB31431-5C82-EE07-4017-2FE057D97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F03C7F1-AB36-DCE3-E63C-3F45E22EC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04BD8-8A49-47F3-B631-F51E4696A5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282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9C0C5C4-A31E-CB6B-43D2-7652433DA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CB241-EA59-4FE3-B23F-9154DDD95E34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6D74B33-F629-2BA3-70A2-DC7EF34AE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DE5F69-B3D8-DF0F-93ED-7A698C581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04BD8-8A49-47F3-B631-F51E4696A5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902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758508-3FC0-7FAD-EF86-85296C37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44601C-8B95-6CFA-D533-8E0258F9B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1370599-D6A7-5E5E-F6E9-43558EEB28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22DBC4-10B4-129C-FA39-9AFFAC32D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CB241-EA59-4FE3-B23F-9154DDD95E34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007B79-E26C-CFB5-AD92-2AE8708AB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D20926-EB5E-987D-81CF-892682649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04BD8-8A49-47F3-B631-F51E4696A5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421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37DFE6-69D6-CCDB-D292-48FA47B6D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0C63E6F-4586-0247-737D-59F825D0B8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FCFD9E-2716-1EF7-6B2E-2EBE7D1937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C64384-E058-5683-AA99-1B21D2D58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CB241-EA59-4FE3-B23F-9154DDD95E34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62D865-9577-86E1-F452-0C1AC5DFE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5CF907-D69F-8A20-0A84-BA710E22D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04BD8-8A49-47F3-B631-F51E4696A5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410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77FABB7-9A3B-9C43-14BD-1F46E6EAD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4B4341-1ADD-8AA5-9D09-BA17D0AB8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305AD9-F179-C252-67F3-69C833A2C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ECB241-EA59-4FE3-B23F-9154DDD95E34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9699D0-AFCB-51FC-FB84-406B8F30EB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F65E13-9856-3F8F-85F3-78E99AFA77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804BD8-8A49-47F3-B631-F51E4696A5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238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6.png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5BA3A7A-D1BD-6501-2D38-D5C3B6CA2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295" y="1984138"/>
            <a:ext cx="3961410" cy="28897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D77767-5E70-01F2-B237-2708ADC7EE1B}"/>
              </a:ext>
            </a:extLst>
          </p:cNvPr>
          <p:cNvSpPr txBox="1"/>
          <p:nvPr/>
        </p:nvSpPr>
        <p:spPr>
          <a:xfrm>
            <a:off x="3977489" y="1231271"/>
            <a:ext cx="4237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QUARTUS 2 </a:t>
            </a:r>
            <a:r>
              <a:rPr lang="ko-KR" altLang="en-US" sz="3600" dirty="0"/>
              <a:t>사용법</a:t>
            </a:r>
          </a:p>
        </p:txBody>
      </p:sp>
    </p:spTree>
    <p:extLst>
      <p:ext uri="{BB962C8B-B14F-4D97-AF65-F5344CB8AC3E}">
        <p14:creationId xmlns:p14="http://schemas.microsoft.com/office/powerpoint/2010/main" val="3852188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E3C68-E8A1-0BDB-6022-9C2358C8A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CC3597-734F-941C-A4A7-DBBCA3AB3C22}"/>
              </a:ext>
            </a:extLst>
          </p:cNvPr>
          <p:cNvSpPr txBox="1"/>
          <p:nvPr/>
        </p:nvSpPr>
        <p:spPr>
          <a:xfrm>
            <a:off x="3711804" y="3044279"/>
            <a:ext cx="4768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/>
              <a:t>Schematic </a:t>
            </a:r>
            <a:r>
              <a:rPr lang="ko-KR" altLang="en-US" sz="4400" b="1" dirty="0"/>
              <a:t>그리기 </a:t>
            </a:r>
          </a:p>
        </p:txBody>
      </p:sp>
    </p:spTree>
    <p:extLst>
      <p:ext uri="{BB962C8B-B14F-4D97-AF65-F5344CB8AC3E}">
        <p14:creationId xmlns:p14="http://schemas.microsoft.com/office/powerpoint/2010/main" val="3656902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D289476-1989-5B86-931D-7E4563946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393"/>
            <a:ext cx="12192000" cy="640960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860162E-8DBC-1260-CBF6-D3DF8FAE4803}"/>
              </a:ext>
            </a:extLst>
          </p:cNvPr>
          <p:cNvSpPr/>
          <p:nvPr/>
        </p:nvSpPr>
        <p:spPr>
          <a:xfrm>
            <a:off x="0" y="827306"/>
            <a:ext cx="1960775" cy="282805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8C3F56-F140-65EC-4A19-4CFB3C519A09}"/>
              </a:ext>
            </a:extLst>
          </p:cNvPr>
          <p:cNvSpPr txBox="1"/>
          <p:nvPr/>
        </p:nvSpPr>
        <p:spPr>
          <a:xfrm>
            <a:off x="0" y="79061"/>
            <a:ext cx="976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이제 프로젝트 생성이 완료되었으니 </a:t>
            </a:r>
            <a:r>
              <a:rPr lang="en-US" altLang="ko-KR" b="1" dirty="0"/>
              <a:t>Schematic </a:t>
            </a:r>
            <a:r>
              <a:rPr lang="ko-KR" altLang="en-US" b="1" dirty="0"/>
              <a:t>파일을 생성한다</a:t>
            </a:r>
            <a:r>
              <a:rPr lang="en-US" altLang="ko-KR" b="1" dirty="0"/>
              <a:t>. [File]-[New]</a:t>
            </a:r>
            <a:r>
              <a:rPr lang="ko-KR" altLang="en-US" b="1" dirty="0"/>
              <a:t>를 클릭</a:t>
            </a:r>
          </a:p>
        </p:txBody>
      </p:sp>
    </p:spTree>
    <p:extLst>
      <p:ext uri="{BB962C8B-B14F-4D97-AF65-F5344CB8AC3E}">
        <p14:creationId xmlns:p14="http://schemas.microsoft.com/office/powerpoint/2010/main" val="103192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5CAD158-B33F-E630-8C7D-66C0F19A3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3873"/>
            <a:ext cx="12192000" cy="64141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8E7437-246E-DAAF-0D63-E040DB323D29}"/>
              </a:ext>
            </a:extLst>
          </p:cNvPr>
          <p:cNvSpPr txBox="1"/>
          <p:nvPr/>
        </p:nvSpPr>
        <p:spPr>
          <a:xfrm>
            <a:off x="134331" y="46260"/>
            <a:ext cx="7246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Block Diagram/Schematic File</a:t>
            </a:r>
            <a:r>
              <a:rPr lang="ko-KR" altLang="en-US" b="1" dirty="0"/>
              <a:t>을 선택한 후 </a:t>
            </a:r>
            <a:r>
              <a:rPr lang="en-US" altLang="ko-KR" b="1" dirty="0"/>
              <a:t>OK </a:t>
            </a:r>
            <a:r>
              <a:rPr lang="ko-KR" altLang="en-US" b="1" dirty="0"/>
              <a:t>버튼을 누른다</a:t>
            </a:r>
            <a:r>
              <a:rPr lang="en-US" altLang="ko-KR" b="1" dirty="0"/>
              <a:t>. 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E72B752-1D21-5219-44BF-6214C2A6A736}"/>
              </a:ext>
            </a:extLst>
          </p:cNvPr>
          <p:cNvSpPr/>
          <p:nvPr/>
        </p:nvSpPr>
        <p:spPr>
          <a:xfrm>
            <a:off x="4958500" y="2469823"/>
            <a:ext cx="1357460" cy="169682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95111B-2FB8-AAAB-79A2-AFB90209927A}"/>
              </a:ext>
            </a:extLst>
          </p:cNvPr>
          <p:cNvSpPr/>
          <p:nvPr/>
        </p:nvSpPr>
        <p:spPr>
          <a:xfrm>
            <a:off x="6335010" y="5412557"/>
            <a:ext cx="575034" cy="169682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43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791F13E-916D-1F36-C3CD-63C8D1570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8650"/>
            <a:ext cx="12192000" cy="6229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B3D2A2-1D12-AAC5-33C2-9452F71D1A77}"/>
              </a:ext>
            </a:extLst>
          </p:cNvPr>
          <p:cNvSpPr txBox="1"/>
          <p:nvPr/>
        </p:nvSpPr>
        <p:spPr>
          <a:xfrm>
            <a:off x="152399" y="162610"/>
            <a:ext cx="9896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symbol</a:t>
            </a:r>
            <a:r>
              <a:rPr lang="ko-KR" altLang="en-US" b="1" dirty="0"/>
              <a:t>을 불러오기 위하여 그림과 같이 </a:t>
            </a:r>
            <a:r>
              <a:rPr lang="en-US" altLang="ko-KR" b="1" dirty="0"/>
              <a:t>Symbol Tool</a:t>
            </a:r>
            <a:r>
              <a:rPr lang="ko-KR" altLang="en-US" b="1" dirty="0"/>
              <a:t>을 클릭하거나 빈 화면을 </a:t>
            </a:r>
            <a:r>
              <a:rPr lang="ko-KR" altLang="en-US" b="1" dirty="0" err="1"/>
              <a:t>더블클릭한다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13C9B9-C9BC-86DF-25B2-0D0AEC44EF78}"/>
              </a:ext>
            </a:extLst>
          </p:cNvPr>
          <p:cNvSpPr/>
          <p:nvPr/>
        </p:nvSpPr>
        <p:spPr>
          <a:xfrm>
            <a:off x="3306060" y="2097857"/>
            <a:ext cx="237240" cy="169093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577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EB78121-3BA5-805A-2841-90F605B67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900"/>
            <a:ext cx="12192000" cy="6134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891C0B-BA3B-5BD9-6FD3-78C093320D02}"/>
              </a:ext>
            </a:extLst>
          </p:cNvPr>
          <p:cNvSpPr txBox="1"/>
          <p:nvPr/>
        </p:nvSpPr>
        <p:spPr>
          <a:xfrm>
            <a:off x="95250" y="77569"/>
            <a:ext cx="7886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다음과 같이 </a:t>
            </a:r>
            <a:r>
              <a:rPr lang="en-US" altLang="ko-KR" dirty="0"/>
              <a:t>Symbol</a:t>
            </a:r>
            <a:r>
              <a:rPr lang="ko-KR" altLang="en-US" dirty="0"/>
              <a:t>선택 창에서 </a:t>
            </a:r>
            <a:r>
              <a:rPr lang="en-US" altLang="ko-KR" dirty="0"/>
              <a:t>not</a:t>
            </a:r>
            <a:r>
              <a:rPr lang="ko-KR" altLang="en-US" dirty="0"/>
              <a:t>을 검색하여 배치한다</a:t>
            </a:r>
            <a:r>
              <a:rPr lang="en-US" altLang="ko-KR" dirty="0"/>
              <a:t>. 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Ex) </a:t>
            </a:r>
            <a:r>
              <a:rPr lang="ko-KR" altLang="en-US" dirty="0">
                <a:solidFill>
                  <a:srgbClr val="FF0000"/>
                </a:solidFill>
              </a:rPr>
              <a:t>입력이 </a:t>
            </a:r>
            <a:r>
              <a:rPr lang="en-US" altLang="ko-KR" dirty="0">
                <a:solidFill>
                  <a:srgbClr val="FF0000"/>
                </a:solidFill>
              </a:rPr>
              <a:t>2</a:t>
            </a:r>
            <a:r>
              <a:rPr lang="ko-KR" altLang="en-US" dirty="0">
                <a:solidFill>
                  <a:srgbClr val="FF0000"/>
                </a:solidFill>
              </a:rPr>
              <a:t>개인 </a:t>
            </a:r>
            <a:r>
              <a:rPr lang="en-US" altLang="ko-KR" dirty="0">
                <a:solidFill>
                  <a:srgbClr val="FF0000"/>
                </a:solidFill>
              </a:rPr>
              <a:t>AND Gate</a:t>
            </a:r>
            <a:r>
              <a:rPr lang="ko-KR" altLang="en-US" dirty="0">
                <a:solidFill>
                  <a:srgbClr val="FF0000"/>
                </a:solidFill>
              </a:rPr>
              <a:t>는 </a:t>
            </a:r>
            <a:r>
              <a:rPr lang="en-US" altLang="ko-KR" dirty="0">
                <a:solidFill>
                  <a:srgbClr val="FF0000"/>
                </a:solidFill>
              </a:rPr>
              <a:t>and2, 3</a:t>
            </a:r>
            <a:r>
              <a:rPr lang="ko-KR" altLang="en-US" dirty="0">
                <a:solidFill>
                  <a:srgbClr val="FF0000"/>
                </a:solidFill>
              </a:rPr>
              <a:t>개는 </a:t>
            </a:r>
            <a:r>
              <a:rPr lang="en-US" altLang="ko-KR" dirty="0">
                <a:solidFill>
                  <a:srgbClr val="FF0000"/>
                </a:solidFill>
              </a:rPr>
              <a:t>and3, OR Gate </a:t>
            </a:r>
            <a:r>
              <a:rPr lang="ko-KR" altLang="en-US" dirty="0">
                <a:solidFill>
                  <a:srgbClr val="FF0000"/>
                </a:solidFill>
              </a:rPr>
              <a:t>는 </a:t>
            </a:r>
            <a:r>
              <a:rPr lang="en-US" altLang="ko-KR" dirty="0">
                <a:solidFill>
                  <a:srgbClr val="FF0000"/>
                </a:solidFill>
              </a:rPr>
              <a:t>or2 </a:t>
            </a:r>
            <a:r>
              <a:rPr lang="ko-KR" altLang="en-US" dirty="0">
                <a:solidFill>
                  <a:srgbClr val="FF0000"/>
                </a:solidFill>
              </a:rPr>
              <a:t>이런식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2A0F51-91D0-8911-D020-7753049DAE9D}"/>
              </a:ext>
            </a:extLst>
          </p:cNvPr>
          <p:cNvSpPr/>
          <p:nvPr/>
        </p:nvSpPr>
        <p:spPr>
          <a:xfrm>
            <a:off x="5929754" y="5079182"/>
            <a:ext cx="2052195" cy="359593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1C0F65-6807-EE6E-3A57-EB3AB26E094C}"/>
              </a:ext>
            </a:extLst>
          </p:cNvPr>
          <p:cNvSpPr/>
          <p:nvPr/>
        </p:nvSpPr>
        <p:spPr>
          <a:xfrm>
            <a:off x="5963535" y="6184082"/>
            <a:ext cx="818266" cy="264343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890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A9BE389-888A-7ADB-33A3-4A83E2DF1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" y="690562"/>
            <a:ext cx="5572125" cy="16506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55D58D-3B68-A761-88E6-826163E9C1E6}"/>
              </a:ext>
            </a:extLst>
          </p:cNvPr>
          <p:cNvSpPr txBox="1"/>
          <p:nvPr/>
        </p:nvSpPr>
        <p:spPr>
          <a:xfrm>
            <a:off x="261937" y="2058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같은 방법으로</a:t>
            </a:r>
            <a:r>
              <a:rPr lang="en-US" altLang="ko-KR" b="1" dirty="0" err="1"/>
              <a:t>xor</a:t>
            </a:r>
            <a:r>
              <a:rPr lang="en-US" altLang="ko-KR" b="1" dirty="0"/>
              <a:t>, input, output</a:t>
            </a:r>
            <a:r>
              <a:rPr lang="ko-KR" altLang="en-US" b="1" dirty="0"/>
              <a:t>을 선택하여 배치한다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9F3B62-3806-6483-C9F9-97057EC5A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4" y="2779709"/>
            <a:ext cx="5209731" cy="40539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8A210D-593C-E53A-78D0-B4DE312C7F59}"/>
              </a:ext>
            </a:extLst>
          </p:cNvPr>
          <p:cNvSpPr txBox="1"/>
          <p:nvPr/>
        </p:nvSpPr>
        <p:spPr>
          <a:xfrm>
            <a:off x="261937" y="2133378"/>
            <a:ext cx="118252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Symbol</a:t>
            </a:r>
            <a:r>
              <a:rPr lang="ko-KR" altLang="en-US" b="1" dirty="0"/>
              <a:t>들은 마우스 드래그를 이용하여 움직일 수 있으며 입출력 </a:t>
            </a:r>
            <a:r>
              <a:rPr lang="en-US" altLang="ko-KR" b="1" dirty="0"/>
              <a:t>Symbol</a:t>
            </a:r>
            <a:r>
              <a:rPr lang="ko-KR" altLang="en-US" b="1" dirty="0"/>
              <a:t>의 </a:t>
            </a:r>
            <a:r>
              <a:rPr lang="en-US" altLang="ko-KR" b="1" dirty="0" err="1"/>
              <a:t>pin_name</a:t>
            </a:r>
            <a:r>
              <a:rPr lang="ko-KR" altLang="en-US" b="1" dirty="0"/>
              <a:t>을 선택 </a:t>
            </a:r>
            <a:r>
              <a:rPr lang="en-US" altLang="ko-KR" b="1" dirty="0"/>
              <a:t>[</a:t>
            </a:r>
            <a:r>
              <a:rPr lang="ko-KR" altLang="en-US" b="1" dirty="0"/>
              <a:t>마우스 오른쪽 버튼</a:t>
            </a:r>
            <a:r>
              <a:rPr lang="en-US" altLang="ko-KR" b="1" dirty="0"/>
              <a:t>]-[properties]</a:t>
            </a:r>
            <a:r>
              <a:rPr lang="ko-KR" altLang="en-US" b="1" dirty="0"/>
              <a:t>를 클릭하거나 </a:t>
            </a:r>
            <a:r>
              <a:rPr lang="en-US" altLang="ko-KR" b="1" dirty="0"/>
              <a:t>Symbol</a:t>
            </a:r>
            <a:r>
              <a:rPr lang="ko-KR" altLang="en-US" b="1" dirty="0"/>
              <a:t>을 </a:t>
            </a:r>
            <a:r>
              <a:rPr lang="ko-KR" altLang="en-US" b="1" dirty="0" err="1"/>
              <a:t>더블클릭하여</a:t>
            </a:r>
            <a:r>
              <a:rPr lang="ko-KR" altLang="en-US" b="1" dirty="0"/>
              <a:t> 이름을 부여할 수 있다</a:t>
            </a:r>
            <a:r>
              <a:rPr lang="en-US" altLang="ko-KR" b="1" dirty="0"/>
              <a:t>.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07373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1E4D714-5DB6-39B1-DC7A-02EACECC6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824" y="1895564"/>
            <a:ext cx="6304739" cy="1162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455233-4697-3850-783D-E2425A0AB299}"/>
              </a:ext>
            </a:extLst>
          </p:cNvPr>
          <p:cNvSpPr txBox="1"/>
          <p:nvPr/>
        </p:nvSpPr>
        <p:spPr>
          <a:xfrm>
            <a:off x="485774" y="141238"/>
            <a:ext cx="1122045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모든 </a:t>
            </a:r>
            <a:r>
              <a:rPr lang="en-US" altLang="ko-KR" b="1" dirty="0"/>
              <a:t>Symbol</a:t>
            </a:r>
            <a:r>
              <a:rPr lang="ko-KR" altLang="en-US" b="1" dirty="0"/>
              <a:t>들은 입력과 출력이 될 수 있는 노드를 가지고 있어 마우스를 가져가면 마우스 포인터의 모양이 십자가 모양으로 바뀌게 된다</a:t>
            </a:r>
            <a:r>
              <a:rPr lang="en-US" altLang="ko-KR" b="1" dirty="0"/>
              <a:t>. </a:t>
            </a:r>
          </a:p>
          <a:p>
            <a:r>
              <a:rPr lang="ko-KR" altLang="en-US" b="1" dirty="0"/>
              <a:t>이 때 마우스의 왼쪽 버튼을 누른 상태에서 </a:t>
            </a:r>
            <a:r>
              <a:rPr lang="ko-KR" altLang="en-US" b="1" dirty="0" err="1"/>
              <a:t>드래그하여</a:t>
            </a:r>
            <a:r>
              <a:rPr lang="ko-KR" altLang="en-US" b="1" dirty="0"/>
              <a:t> 다른 심볼의 노드로 가져가면 사용자가 원하는 부분까지 연결선이 만들어지게 된다</a:t>
            </a:r>
            <a:r>
              <a:rPr lang="en-US" altLang="ko-KR" b="1" dirty="0"/>
              <a:t>. </a:t>
            </a:r>
          </a:p>
          <a:p>
            <a:r>
              <a:rPr lang="ko-KR" altLang="en-US" b="1" dirty="0"/>
              <a:t>이 때 주의할 점은 드래그가 다른 심볼의 노드 끝부분에 도착하면 작은 사각형이 나오게 되는데 이 때 드래그를 종료해야 한다는 점이다</a:t>
            </a:r>
            <a:r>
              <a:rPr lang="en-US" altLang="ko-KR" b="1" dirty="0"/>
              <a:t>. 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55872EC-ED5F-EA2E-E987-53A6E07D2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187" y="4567059"/>
            <a:ext cx="5140594" cy="21497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1E6A74-0819-30A8-0E5E-4D92C3087281}"/>
              </a:ext>
            </a:extLst>
          </p:cNvPr>
          <p:cNvSpPr txBox="1"/>
          <p:nvPr/>
        </p:nvSpPr>
        <p:spPr>
          <a:xfrm>
            <a:off x="781049" y="4159627"/>
            <a:ext cx="11410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더 가거나 덜 가면 잘못된 연결이 될 수 있다</a:t>
            </a:r>
            <a:r>
              <a:rPr lang="en-US" altLang="ko-KR" b="1" dirty="0"/>
              <a:t>. </a:t>
            </a:r>
            <a:r>
              <a:rPr lang="ko-KR" altLang="en-US" b="1" dirty="0"/>
              <a:t>연결이 잘 못 되었을 경우 </a:t>
            </a:r>
            <a:r>
              <a:rPr lang="en-US" altLang="ko-KR" b="1" dirty="0"/>
              <a:t>Delete </a:t>
            </a:r>
            <a:r>
              <a:rPr lang="ko-KR" altLang="en-US" b="1" dirty="0"/>
              <a:t>키를 이용하여 지울 수 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44131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947EBB6E-2785-8DA9-A7D4-096700BFE6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3952725"/>
              </p:ext>
            </p:extLst>
          </p:nvPr>
        </p:nvGraphicFramePr>
        <p:xfrm>
          <a:off x="2323777" y="873747"/>
          <a:ext cx="7544445" cy="2859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사진" r:id="rId2" imgW="5123448" imgH="1941188" progId="StaticMetafile">
                  <p:embed/>
                </p:oleObj>
              </mc:Choice>
              <mc:Fallback>
                <p:oleObj name="사진" r:id="rId2" imgW="5123448" imgH="1941188" progId="StaticMetafile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947EBB6E-2785-8DA9-A7D4-096700BFE6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23777" y="873747"/>
                        <a:ext cx="7544445" cy="28592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207C94E-5F10-BE1A-0DBB-9BA567F596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59677"/>
              </p:ext>
            </p:extLst>
          </p:nvPr>
        </p:nvGraphicFramePr>
        <p:xfrm>
          <a:off x="3679356" y="3836020"/>
          <a:ext cx="5321770" cy="2944008"/>
        </p:xfrm>
        <a:graphic>
          <a:graphicData uri="http://schemas.openxmlformats.org/drawingml/2006/table">
            <a:tbl>
              <a:tblPr/>
              <a:tblGrid>
                <a:gridCol w="1064354">
                  <a:extLst>
                    <a:ext uri="{9D8B030D-6E8A-4147-A177-3AD203B41FA5}">
                      <a16:colId xmlns:a16="http://schemas.microsoft.com/office/drawing/2014/main" val="3209099866"/>
                    </a:ext>
                  </a:extLst>
                </a:gridCol>
                <a:gridCol w="1064354">
                  <a:extLst>
                    <a:ext uri="{9D8B030D-6E8A-4147-A177-3AD203B41FA5}">
                      <a16:colId xmlns:a16="http://schemas.microsoft.com/office/drawing/2014/main" val="2456997754"/>
                    </a:ext>
                  </a:extLst>
                </a:gridCol>
                <a:gridCol w="1064354">
                  <a:extLst>
                    <a:ext uri="{9D8B030D-6E8A-4147-A177-3AD203B41FA5}">
                      <a16:colId xmlns:a16="http://schemas.microsoft.com/office/drawing/2014/main" val="2107772464"/>
                    </a:ext>
                  </a:extLst>
                </a:gridCol>
                <a:gridCol w="1064354">
                  <a:extLst>
                    <a:ext uri="{9D8B030D-6E8A-4147-A177-3AD203B41FA5}">
                      <a16:colId xmlns:a16="http://schemas.microsoft.com/office/drawing/2014/main" val="2685277133"/>
                    </a:ext>
                  </a:extLst>
                </a:gridCol>
                <a:gridCol w="1064354">
                  <a:extLst>
                    <a:ext uri="{9D8B030D-6E8A-4147-A177-3AD203B41FA5}">
                      <a16:colId xmlns:a16="http://schemas.microsoft.com/office/drawing/2014/main" val="1850177304"/>
                    </a:ext>
                  </a:extLst>
                </a:gridCol>
              </a:tblGrid>
              <a:tr h="3271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SW_A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SW_B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SW_C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LED1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LED2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2626089"/>
                  </a:ext>
                </a:extLst>
              </a:tr>
              <a:tr h="3271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796133"/>
                  </a:ext>
                </a:extLst>
              </a:tr>
              <a:tr h="3271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4704301"/>
                  </a:ext>
                </a:extLst>
              </a:tr>
              <a:tr h="3271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2673392"/>
                  </a:ext>
                </a:extLst>
              </a:tr>
              <a:tr h="3271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933352"/>
                  </a:ext>
                </a:extLst>
              </a:tr>
              <a:tr h="3271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8335688"/>
                  </a:ext>
                </a:extLst>
              </a:tr>
              <a:tr h="3271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6885926"/>
                  </a:ext>
                </a:extLst>
              </a:tr>
              <a:tr h="3271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3226174"/>
                  </a:ext>
                </a:extLst>
              </a:tr>
              <a:tr h="3271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09456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3F80472-4FD9-1D98-AB07-9026D56F09D2}"/>
              </a:ext>
            </a:extLst>
          </p:cNvPr>
          <p:cNvSpPr txBox="1"/>
          <p:nvPr/>
        </p:nvSpPr>
        <p:spPr>
          <a:xfrm>
            <a:off x="153381" y="255795"/>
            <a:ext cx="8200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이제 다음과 같이 회로를 만들어서</a:t>
            </a:r>
            <a:r>
              <a:rPr lang="en-US" altLang="ko-KR" b="1" dirty="0"/>
              <a:t> </a:t>
            </a:r>
            <a:r>
              <a:rPr lang="ko-KR" altLang="en-US" b="1" dirty="0"/>
              <a:t>시뮬레이션 결과와 진리표와 비교해보자</a:t>
            </a:r>
            <a:r>
              <a:rPr lang="en-US" altLang="ko-KR" b="1" dirty="0"/>
              <a:t>.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69025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FC0C18A-6610-5489-9D1F-65A4FAD17A8B}"/>
              </a:ext>
            </a:extLst>
          </p:cNvPr>
          <p:cNvSpPr txBox="1"/>
          <p:nvPr/>
        </p:nvSpPr>
        <p:spPr>
          <a:xfrm>
            <a:off x="781049" y="101977"/>
            <a:ext cx="11410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회로 설계 완료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ADFFC6-AA59-E522-3283-4B4F9924D431}"/>
              </a:ext>
            </a:extLst>
          </p:cNvPr>
          <p:cNvSpPr txBox="1"/>
          <p:nvPr/>
        </p:nvSpPr>
        <p:spPr>
          <a:xfrm>
            <a:off x="609599" y="3129856"/>
            <a:ext cx="11115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설계 된 회로를 저장한다</a:t>
            </a:r>
            <a:r>
              <a:rPr lang="en-US" altLang="ko-KR" b="1" dirty="0"/>
              <a:t>. [File]-[Save]</a:t>
            </a:r>
            <a:r>
              <a:rPr lang="ko-KR" altLang="en-US" b="1" dirty="0"/>
              <a:t>나 </a:t>
            </a:r>
            <a:r>
              <a:rPr lang="en-US" altLang="ko-KR" b="1" dirty="0"/>
              <a:t>[Save As…]</a:t>
            </a:r>
            <a:r>
              <a:rPr lang="ko-KR" altLang="en-US" b="1" dirty="0"/>
              <a:t>를 클릭한다</a:t>
            </a:r>
            <a:r>
              <a:rPr lang="en-US" altLang="ko-KR" b="1" dirty="0"/>
              <a:t>. </a:t>
            </a:r>
            <a:r>
              <a:rPr lang="ko-KR" altLang="en-US" b="1" dirty="0"/>
              <a:t>이 때 </a:t>
            </a:r>
            <a:r>
              <a:rPr lang="ko-KR" altLang="en-US" b="1" dirty="0">
                <a:solidFill>
                  <a:srgbClr val="FF0000"/>
                </a:solidFill>
              </a:rPr>
              <a:t>저장되는 파일은 반드시 프로젝트 이름과 같아야 하며 </a:t>
            </a:r>
            <a:r>
              <a:rPr lang="ko-KR" altLang="en-US" b="1" dirty="0"/>
              <a:t>확장자는 자동으로 </a:t>
            </a:r>
            <a:r>
              <a:rPr lang="en-US" altLang="ko-KR" b="1" dirty="0" err="1"/>
              <a:t>bdf</a:t>
            </a:r>
            <a:r>
              <a:rPr lang="ko-KR" altLang="en-US" b="1" dirty="0"/>
              <a:t>로 설정된다</a:t>
            </a:r>
            <a:r>
              <a:rPr lang="en-US" altLang="ko-KR" b="1" dirty="0"/>
              <a:t>. Save </a:t>
            </a:r>
            <a:r>
              <a:rPr lang="ko-KR" altLang="en-US" b="1" dirty="0"/>
              <a:t>버튼을 누르면 자동으로 프로젝트 이름이 나오니 그냥 저장 버튼을 누르면 된다</a:t>
            </a:r>
            <a:r>
              <a:rPr lang="en-US" altLang="ko-KR" b="1" dirty="0"/>
              <a:t>. </a:t>
            </a:r>
            <a:endParaRPr lang="ko-KR" altLang="en-US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95DAA7-3C81-D9AB-6C0E-09A503DF8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93" y="4104038"/>
            <a:ext cx="2429214" cy="246731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4B793C-71DF-B020-1B77-DA0ABC89BD6B}"/>
              </a:ext>
            </a:extLst>
          </p:cNvPr>
          <p:cNvSpPr/>
          <p:nvPr/>
        </p:nvSpPr>
        <p:spPr>
          <a:xfrm>
            <a:off x="1450402" y="6262616"/>
            <a:ext cx="2240705" cy="359593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FE07733-0A4F-0FA4-7841-233C01D2B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158" y="3896241"/>
            <a:ext cx="4500987" cy="285978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6F31768-FF27-B6AC-B57A-04FE46FB0468}"/>
              </a:ext>
            </a:extLst>
          </p:cNvPr>
          <p:cNvSpPr/>
          <p:nvPr/>
        </p:nvSpPr>
        <p:spPr>
          <a:xfrm>
            <a:off x="5498527" y="6211765"/>
            <a:ext cx="2902523" cy="17951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5932B-A95A-6519-0349-1C87BED5B23F}"/>
              </a:ext>
            </a:extLst>
          </p:cNvPr>
          <p:cNvSpPr/>
          <p:nvPr/>
        </p:nvSpPr>
        <p:spPr>
          <a:xfrm>
            <a:off x="8620340" y="6211478"/>
            <a:ext cx="673805" cy="179511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5F318F5-60C0-85B4-55AB-E453A740AB05}"/>
              </a:ext>
            </a:extLst>
          </p:cNvPr>
          <p:cNvCxnSpPr>
            <a:cxnSpLocks/>
          </p:cNvCxnSpPr>
          <p:nvPr/>
        </p:nvCxnSpPr>
        <p:spPr>
          <a:xfrm flipV="1">
            <a:off x="6779413" y="5788403"/>
            <a:ext cx="0" cy="423075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898ADF5-5A1D-0AD7-22B8-E5EB87B2EFC3}"/>
              </a:ext>
            </a:extLst>
          </p:cNvPr>
          <p:cNvSpPr txBox="1"/>
          <p:nvPr/>
        </p:nvSpPr>
        <p:spPr>
          <a:xfrm>
            <a:off x="5602528" y="5337697"/>
            <a:ext cx="3550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프로젝트 이름과 </a:t>
            </a:r>
            <a:r>
              <a:rPr lang="ko-KR" altLang="en-US" b="1" dirty="0" err="1">
                <a:solidFill>
                  <a:srgbClr val="FF0000"/>
                </a:solidFill>
              </a:rPr>
              <a:t>같은지</a:t>
            </a:r>
            <a:r>
              <a:rPr lang="ko-KR" altLang="en-US" b="1" dirty="0">
                <a:solidFill>
                  <a:srgbClr val="FF0000"/>
                </a:solidFill>
              </a:rPr>
              <a:t> 확인</a:t>
            </a:r>
            <a:r>
              <a:rPr lang="en-US" altLang="ko-KR" b="1" dirty="0">
                <a:solidFill>
                  <a:srgbClr val="FF0000"/>
                </a:solidFill>
              </a:rPr>
              <a:t>!!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9ABF4B7-BB27-670C-0B46-DAAFAC18C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296" y="357051"/>
            <a:ext cx="10732280" cy="293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83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545FF20E-1FE5-501F-76D9-620F653FD15D}"/>
              </a:ext>
            </a:extLst>
          </p:cNvPr>
          <p:cNvGrpSpPr/>
          <p:nvPr/>
        </p:nvGrpSpPr>
        <p:grpSpPr>
          <a:xfrm>
            <a:off x="0" y="1095375"/>
            <a:ext cx="12192000" cy="5762625"/>
            <a:chOff x="0" y="1095375"/>
            <a:chExt cx="12192000" cy="576262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DF90C83-52FE-7FD1-85FD-B5403F5D5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095375"/>
              <a:ext cx="12192000" cy="57626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52A3EC0-EB03-627F-9422-C327D9DEA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6687" y="1323975"/>
              <a:ext cx="1852613" cy="192313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CF910F-73A4-E891-C3F4-D7D5FC0B206A}"/>
              </a:ext>
            </a:extLst>
          </p:cNvPr>
          <p:cNvSpPr/>
          <p:nvPr/>
        </p:nvSpPr>
        <p:spPr>
          <a:xfrm>
            <a:off x="3976688" y="1312364"/>
            <a:ext cx="157162" cy="192313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7A99ED-D39E-049A-3A92-B7D84B1BD716}"/>
              </a:ext>
            </a:extLst>
          </p:cNvPr>
          <p:cNvSpPr txBox="1"/>
          <p:nvPr/>
        </p:nvSpPr>
        <p:spPr>
          <a:xfrm>
            <a:off x="-1" y="38960"/>
            <a:ext cx="121919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회로 설계가 끝나면 컴파일 과정을 수행하여야 한다</a:t>
            </a:r>
            <a:r>
              <a:rPr lang="en-US" altLang="ko-KR" b="1" dirty="0"/>
              <a:t>. </a:t>
            </a:r>
            <a:r>
              <a:rPr lang="ko-KR" altLang="en-US" b="1" dirty="0"/>
              <a:t>컴파일은 디자인 파일 통합</a:t>
            </a:r>
            <a:r>
              <a:rPr lang="en-US" altLang="ko-KR" b="1" dirty="0"/>
              <a:t>, </a:t>
            </a:r>
            <a:r>
              <a:rPr lang="ko-KR" altLang="en-US" b="1" dirty="0"/>
              <a:t>문법 오류 검사</a:t>
            </a:r>
            <a:r>
              <a:rPr lang="en-US" altLang="ko-KR" b="1" dirty="0"/>
              <a:t>, </a:t>
            </a:r>
            <a:r>
              <a:rPr lang="ko-KR" altLang="en-US" b="1" dirty="0"/>
              <a:t>설계 오류 검사</a:t>
            </a:r>
            <a:r>
              <a:rPr lang="en-US" altLang="ko-KR" b="1" dirty="0"/>
              <a:t>, </a:t>
            </a:r>
            <a:r>
              <a:rPr lang="ko-KR" altLang="en-US" b="1" dirty="0"/>
              <a:t>회로 합성 등의 설정된 디바이스 및 설계된 회로를 활용하기 위한 여러 관련 파일을 만드는 과정을 진행한다</a:t>
            </a:r>
            <a:r>
              <a:rPr lang="en-US" altLang="ko-KR" b="1" dirty="0"/>
              <a:t>. </a:t>
            </a:r>
            <a:r>
              <a:rPr lang="en-US" altLang="ko-KR" b="1" dirty="0">
                <a:solidFill>
                  <a:srgbClr val="FF0000"/>
                </a:solidFill>
              </a:rPr>
              <a:t>Error</a:t>
            </a:r>
            <a:r>
              <a:rPr lang="ko-KR" altLang="en-US" b="1" dirty="0">
                <a:solidFill>
                  <a:srgbClr val="FF0000"/>
                </a:solidFill>
              </a:rPr>
              <a:t>는 반드시 수정하여야 하며 </a:t>
            </a:r>
            <a:r>
              <a:rPr lang="en-US" altLang="ko-KR" b="1" dirty="0">
                <a:solidFill>
                  <a:srgbClr val="FF0000"/>
                </a:solidFill>
              </a:rPr>
              <a:t>Warning</a:t>
            </a:r>
            <a:r>
              <a:rPr lang="ko-KR" altLang="en-US" b="1" dirty="0">
                <a:solidFill>
                  <a:srgbClr val="FF0000"/>
                </a:solidFill>
              </a:rPr>
              <a:t>은 무시가 가능하다</a:t>
            </a:r>
            <a:r>
              <a:rPr lang="en-US" altLang="ko-KR" b="1" dirty="0"/>
              <a:t>. </a:t>
            </a:r>
            <a:r>
              <a:rPr lang="ko-KR" altLang="en-US" b="1" dirty="0"/>
              <a:t>그렇지만 처음에는 </a:t>
            </a:r>
            <a:r>
              <a:rPr lang="en-US" altLang="ko-KR" b="1" dirty="0"/>
              <a:t>Warning</a:t>
            </a:r>
            <a:r>
              <a:rPr lang="ko-KR" altLang="en-US" b="1" dirty="0"/>
              <a:t>이 어떤 것이지 그리고 그 의미가 무엇인지는 확인해 보는 습관을 들이자</a:t>
            </a:r>
            <a:r>
              <a:rPr lang="en-US" altLang="ko-KR" b="1" dirty="0"/>
              <a:t>. </a:t>
            </a:r>
            <a:endParaRPr lang="ko-KR" altLang="en-US" b="1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E976D90-5C8C-7F6D-3420-A8BE684ED0A3}"/>
              </a:ext>
            </a:extLst>
          </p:cNvPr>
          <p:cNvCxnSpPr>
            <a:cxnSpLocks/>
          </p:cNvCxnSpPr>
          <p:nvPr/>
        </p:nvCxnSpPr>
        <p:spPr>
          <a:xfrm>
            <a:off x="4133850" y="1504677"/>
            <a:ext cx="0" cy="682306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390BCAD-AA53-5221-562E-4AE639092D5B}"/>
              </a:ext>
            </a:extLst>
          </p:cNvPr>
          <p:cNvSpPr txBox="1"/>
          <p:nvPr/>
        </p:nvSpPr>
        <p:spPr>
          <a:xfrm>
            <a:off x="3583228" y="2111038"/>
            <a:ext cx="6313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Start Compilation</a:t>
            </a:r>
            <a:r>
              <a:rPr lang="ko-KR" altLang="en-US" b="1" dirty="0">
                <a:solidFill>
                  <a:srgbClr val="FF0000"/>
                </a:solidFill>
              </a:rPr>
              <a:t>을 눌러 설계한 회로를 컴파일 한다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B39F71-1278-3663-BE65-4151E0DCA694}"/>
              </a:ext>
            </a:extLst>
          </p:cNvPr>
          <p:cNvSpPr txBox="1"/>
          <p:nvPr/>
        </p:nvSpPr>
        <p:spPr>
          <a:xfrm>
            <a:off x="3702843" y="4579769"/>
            <a:ext cx="79367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Warning</a:t>
            </a:r>
            <a:r>
              <a:rPr lang="ko-KR" altLang="en-US" b="1" dirty="0">
                <a:solidFill>
                  <a:srgbClr val="FF0000"/>
                </a:solidFill>
              </a:rPr>
              <a:t>은 무시 하고 다음 과정으로 넘어가면됨</a:t>
            </a:r>
            <a:r>
              <a:rPr lang="en-US" altLang="ko-KR" b="1" dirty="0">
                <a:solidFill>
                  <a:srgbClr val="FF0000"/>
                </a:solidFill>
              </a:rPr>
              <a:t>! But, Error</a:t>
            </a:r>
            <a:r>
              <a:rPr lang="ko-KR" altLang="en-US" b="1" dirty="0">
                <a:solidFill>
                  <a:srgbClr val="FF0000"/>
                </a:solidFill>
              </a:rPr>
              <a:t>는 반드시 회로를 수정하고 </a:t>
            </a:r>
            <a:r>
              <a:rPr lang="ko-KR" altLang="en-US" b="1" dirty="0" err="1">
                <a:solidFill>
                  <a:srgbClr val="FF0000"/>
                </a:solidFill>
              </a:rPr>
              <a:t>안나올때</a:t>
            </a:r>
            <a:r>
              <a:rPr lang="ko-KR" altLang="en-US" b="1" dirty="0">
                <a:solidFill>
                  <a:srgbClr val="FF0000"/>
                </a:solidFill>
              </a:rPr>
              <a:t> 까지 디버깅 후 다음 단계로 </a:t>
            </a:r>
            <a:r>
              <a:rPr lang="ko-KR" altLang="en-US" b="1" dirty="0" err="1">
                <a:solidFill>
                  <a:srgbClr val="FF0000"/>
                </a:solidFill>
              </a:rPr>
              <a:t>넘어가야함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D86F543-0474-8636-63E5-053AC1C76089}"/>
              </a:ext>
            </a:extLst>
          </p:cNvPr>
          <p:cNvSpPr/>
          <p:nvPr/>
        </p:nvSpPr>
        <p:spPr>
          <a:xfrm>
            <a:off x="4869654" y="3428999"/>
            <a:ext cx="2531271" cy="1150769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2149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BC9383-B573-7363-78F4-E178F28CDD70}"/>
              </a:ext>
            </a:extLst>
          </p:cNvPr>
          <p:cNvSpPr txBox="1"/>
          <p:nvPr/>
        </p:nvSpPr>
        <p:spPr>
          <a:xfrm>
            <a:off x="3432928" y="3044279"/>
            <a:ext cx="53261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/>
              <a:t>Project </a:t>
            </a:r>
            <a:r>
              <a:rPr lang="ko-KR" altLang="en-US" sz="4400" b="1" dirty="0"/>
              <a:t>파일 만들기</a:t>
            </a:r>
          </a:p>
        </p:txBody>
      </p:sp>
    </p:spTree>
    <p:extLst>
      <p:ext uri="{BB962C8B-B14F-4D97-AF65-F5344CB8AC3E}">
        <p14:creationId xmlns:p14="http://schemas.microsoft.com/office/powerpoint/2010/main" val="3451655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A0015-54E5-C091-81E8-CD0554509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74421C-D8FC-9300-2191-534E7538199F}"/>
              </a:ext>
            </a:extLst>
          </p:cNvPr>
          <p:cNvSpPr txBox="1"/>
          <p:nvPr/>
        </p:nvSpPr>
        <p:spPr>
          <a:xfrm>
            <a:off x="3894252" y="3044279"/>
            <a:ext cx="44034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/>
              <a:t>회로 시뮬레이션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3461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AA35CF-D863-A041-3083-A63EF651EE17}"/>
              </a:ext>
            </a:extLst>
          </p:cNvPr>
          <p:cNvSpPr txBox="1"/>
          <p:nvPr/>
        </p:nvSpPr>
        <p:spPr>
          <a:xfrm>
            <a:off x="-23813" y="238065"/>
            <a:ext cx="12239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컴파일이 성공적으로 끝났으며 이제 시뮬레이션을 해보자</a:t>
            </a:r>
            <a:r>
              <a:rPr lang="en-US" altLang="ko-KR" b="1" dirty="0"/>
              <a:t>. </a:t>
            </a:r>
            <a:r>
              <a:rPr lang="ko-KR" altLang="en-US" b="1" dirty="0"/>
              <a:t>먼저 </a:t>
            </a:r>
            <a:r>
              <a:rPr lang="en-US" altLang="ko-KR" b="1" dirty="0"/>
              <a:t>[File]-[New]</a:t>
            </a:r>
            <a:r>
              <a:rPr lang="ko-KR" altLang="en-US" b="1" dirty="0"/>
              <a:t>에서 </a:t>
            </a:r>
            <a:r>
              <a:rPr lang="en-US" altLang="ko-KR" b="1" dirty="0"/>
              <a:t>Vector Waveform File</a:t>
            </a:r>
            <a:r>
              <a:rPr lang="ko-KR" altLang="en-US" b="1" dirty="0"/>
              <a:t>을 선택한다</a:t>
            </a:r>
            <a:r>
              <a:rPr lang="en-US" altLang="ko-KR" b="1" dirty="0"/>
              <a:t>. </a:t>
            </a:r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BC8341-C8A2-13FC-1477-82F14C1A2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800" y="773348"/>
            <a:ext cx="4348400" cy="584658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75F12CE-D131-08ED-C2B5-84FFB995C137}"/>
              </a:ext>
            </a:extLst>
          </p:cNvPr>
          <p:cNvSpPr/>
          <p:nvPr/>
        </p:nvSpPr>
        <p:spPr>
          <a:xfrm>
            <a:off x="4524376" y="4591049"/>
            <a:ext cx="1352550" cy="247651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268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E36E2D5-B237-6D64-813D-87CD3687C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76" y="1523691"/>
            <a:ext cx="5172797" cy="44202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6E9E64-F299-B1BD-5CC4-AED8EBFBF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352" y="2371534"/>
            <a:ext cx="5696745" cy="357237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6E06B29-3E91-11AE-1217-402FEE2613F9}"/>
              </a:ext>
            </a:extLst>
          </p:cNvPr>
          <p:cNvSpPr/>
          <p:nvPr/>
        </p:nvSpPr>
        <p:spPr>
          <a:xfrm>
            <a:off x="752476" y="1666874"/>
            <a:ext cx="304799" cy="247651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EAC5834-C5B8-861C-83F9-0F03098DF135}"/>
              </a:ext>
            </a:extLst>
          </p:cNvPr>
          <p:cNvSpPr/>
          <p:nvPr/>
        </p:nvSpPr>
        <p:spPr>
          <a:xfrm>
            <a:off x="752475" y="3976745"/>
            <a:ext cx="3505199" cy="247651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36BEE2-438F-529D-3CC8-D9396546A44B}"/>
              </a:ext>
            </a:extLst>
          </p:cNvPr>
          <p:cNvSpPr/>
          <p:nvPr/>
        </p:nvSpPr>
        <p:spPr>
          <a:xfrm>
            <a:off x="7239001" y="4991099"/>
            <a:ext cx="4381499" cy="209551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68177F-F5D6-4234-D078-80A43539D87A}"/>
              </a:ext>
            </a:extLst>
          </p:cNvPr>
          <p:cNvSpPr txBox="1"/>
          <p:nvPr/>
        </p:nvSpPr>
        <p:spPr>
          <a:xfrm>
            <a:off x="457200" y="328856"/>
            <a:ext cx="11277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시뮬레이션에 필요한 입출력 노드를 불러오기 위해 </a:t>
            </a:r>
            <a:r>
              <a:rPr lang="en-US" altLang="ko-KR" b="1" dirty="0"/>
              <a:t>[Edit]-[Insert]-[Insert Node or Bus…] </a:t>
            </a:r>
            <a:r>
              <a:rPr lang="ko-KR" altLang="en-US" b="1" dirty="0"/>
              <a:t>항목을 선택하거나 화면 </a:t>
            </a:r>
            <a:r>
              <a:rPr lang="en-US" altLang="ko-KR" b="1" dirty="0"/>
              <a:t>Name</a:t>
            </a:r>
            <a:r>
              <a:rPr lang="ko-KR" altLang="en-US" b="1" dirty="0"/>
              <a:t>밑의 빈공간에 마우스 오른쪽 버튼을 클릭하여 </a:t>
            </a:r>
            <a:r>
              <a:rPr lang="en-US" altLang="ko-KR" b="1" dirty="0"/>
              <a:t>[Insert]- [Insert Node or Bus…]</a:t>
            </a:r>
            <a:r>
              <a:rPr lang="ko-KR" altLang="en-US" b="1" dirty="0"/>
              <a:t>을 클릭한다</a:t>
            </a:r>
            <a:r>
              <a:rPr lang="en-US" altLang="ko-KR" b="1" dirty="0"/>
              <a:t>.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62237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E3EE4D8-E818-4530-9A86-E89346C34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733" y="1956316"/>
            <a:ext cx="4534533" cy="32580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750BE9-579A-E50C-9F63-F065B964612E}"/>
              </a:ext>
            </a:extLst>
          </p:cNvPr>
          <p:cNvSpPr txBox="1"/>
          <p:nvPr/>
        </p:nvSpPr>
        <p:spPr>
          <a:xfrm>
            <a:off x="3047999" y="12743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입출력 노드를 찾기 위해 </a:t>
            </a:r>
            <a:r>
              <a:rPr lang="en-US" altLang="ko-KR" dirty="0"/>
              <a:t>Node Finder </a:t>
            </a:r>
            <a:r>
              <a:rPr lang="ko-KR" altLang="en-US" dirty="0"/>
              <a:t>버튼을 누른다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B2D1AB-F103-FCD4-42CE-67E7B8B9CD91}"/>
              </a:ext>
            </a:extLst>
          </p:cNvPr>
          <p:cNvSpPr/>
          <p:nvPr/>
        </p:nvSpPr>
        <p:spPr>
          <a:xfrm>
            <a:off x="6953251" y="3375767"/>
            <a:ext cx="809308" cy="205633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4352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8E1BD31-B4C0-3EEF-B90B-AACAF4FA7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71" y="1142685"/>
            <a:ext cx="8277707" cy="54193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1CCEE7-C81F-D9B0-6018-207241F1C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3697" y="2709226"/>
            <a:ext cx="3439005" cy="21529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08EFFA-7FE5-71EB-AF08-87F570F1BA90}"/>
              </a:ext>
            </a:extLst>
          </p:cNvPr>
          <p:cNvSpPr txBox="1"/>
          <p:nvPr/>
        </p:nvSpPr>
        <p:spPr>
          <a:xfrm>
            <a:off x="318846" y="99376"/>
            <a:ext cx="112635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Node Finder </a:t>
            </a:r>
            <a:r>
              <a:rPr lang="ko-KR" altLang="en-US" b="1" dirty="0"/>
              <a:t>창이 뜨면 </a:t>
            </a:r>
            <a:r>
              <a:rPr lang="en-US" altLang="ko-KR" b="1" dirty="0" err="1"/>
              <a:t>Fillter</a:t>
            </a:r>
            <a:r>
              <a:rPr lang="ko-KR" altLang="en-US" b="1" dirty="0"/>
              <a:t>의 항목을 </a:t>
            </a:r>
            <a:r>
              <a:rPr lang="en-US" altLang="ko-KR" b="1" dirty="0"/>
              <a:t>Pins: all</a:t>
            </a:r>
            <a:r>
              <a:rPr lang="ko-KR" altLang="en-US" b="1" dirty="0"/>
              <a:t>로 설정한 후 </a:t>
            </a:r>
            <a:r>
              <a:rPr lang="en-US" altLang="ko-KR" b="1" dirty="0"/>
              <a:t>List </a:t>
            </a:r>
            <a:r>
              <a:rPr lang="ko-KR" altLang="en-US" b="1" dirty="0"/>
              <a:t>버튼을 누르면 아래의 그림과 같이 노드들이 나타난다</a:t>
            </a:r>
            <a:r>
              <a:rPr lang="en-US" altLang="ko-KR" b="1" dirty="0"/>
              <a:t>. Node Finder </a:t>
            </a:r>
            <a:r>
              <a:rPr lang="ko-KR" altLang="en-US" b="1" dirty="0"/>
              <a:t>창 중앙의 </a:t>
            </a:r>
            <a:r>
              <a:rPr lang="en-US" altLang="ko-KR" b="1" dirty="0"/>
              <a:t>&gt;&gt;</a:t>
            </a:r>
            <a:r>
              <a:rPr lang="ko-KR" altLang="en-US" b="1" dirty="0"/>
              <a:t>버튼을 눌러 전체를 오른쪽으로 이동시킨 후 </a:t>
            </a:r>
            <a:r>
              <a:rPr lang="en-US" altLang="ko-KR" b="1" dirty="0"/>
              <a:t>OK </a:t>
            </a:r>
            <a:r>
              <a:rPr lang="ko-KR" altLang="en-US" b="1" dirty="0"/>
              <a:t>버튼을 누르고</a:t>
            </a:r>
            <a:r>
              <a:rPr lang="en-US" altLang="ko-KR" b="1" dirty="0"/>
              <a:t>, Insert Node or Bus </a:t>
            </a:r>
            <a:r>
              <a:rPr lang="ko-KR" altLang="en-US" b="1" dirty="0"/>
              <a:t>창에서 </a:t>
            </a:r>
            <a:r>
              <a:rPr lang="en-US" altLang="ko-KR" b="1" dirty="0"/>
              <a:t>OK </a:t>
            </a:r>
            <a:r>
              <a:rPr lang="ko-KR" altLang="en-US" b="1" dirty="0"/>
              <a:t>버튼을 누른다</a:t>
            </a:r>
            <a:r>
              <a:rPr lang="en-US" altLang="ko-KR" b="1" dirty="0"/>
              <a:t>. </a:t>
            </a:r>
            <a:endParaRPr lang="ko-KR" altLang="en-US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897A8C-70FF-E80B-4AC5-D8E728B27964}"/>
              </a:ext>
            </a:extLst>
          </p:cNvPr>
          <p:cNvSpPr/>
          <p:nvPr/>
        </p:nvSpPr>
        <p:spPr>
          <a:xfrm>
            <a:off x="2459316" y="1583160"/>
            <a:ext cx="1912659" cy="255165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C895904-D655-36AA-9AC9-26355D5EEEEC}"/>
              </a:ext>
            </a:extLst>
          </p:cNvPr>
          <p:cNvSpPr/>
          <p:nvPr/>
        </p:nvSpPr>
        <p:spPr>
          <a:xfrm>
            <a:off x="2242499" y="1089537"/>
            <a:ext cx="433633" cy="433633"/>
          </a:xfrm>
          <a:prstGeom prst="ellipse">
            <a:avLst/>
          </a:prstGeom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217BCD-31A8-2F1D-21D8-5991FB2400D4}"/>
              </a:ext>
            </a:extLst>
          </p:cNvPr>
          <p:cNvSpPr/>
          <p:nvPr/>
        </p:nvSpPr>
        <p:spPr>
          <a:xfrm>
            <a:off x="6096001" y="1560352"/>
            <a:ext cx="685800" cy="255165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FADC75-4404-48F6-9411-1FB917CBBAB0}"/>
              </a:ext>
            </a:extLst>
          </p:cNvPr>
          <p:cNvSpPr/>
          <p:nvPr/>
        </p:nvSpPr>
        <p:spPr>
          <a:xfrm>
            <a:off x="3573742" y="4101188"/>
            <a:ext cx="455334" cy="255165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CD74B4-1677-FBEB-50D4-3A5FCF51AE58}"/>
              </a:ext>
            </a:extLst>
          </p:cNvPr>
          <p:cNvSpPr/>
          <p:nvPr/>
        </p:nvSpPr>
        <p:spPr>
          <a:xfrm>
            <a:off x="7421841" y="1550827"/>
            <a:ext cx="1007783" cy="255165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446E00-DCFF-6795-D868-068143463CB3}"/>
              </a:ext>
            </a:extLst>
          </p:cNvPr>
          <p:cNvSpPr/>
          <p:nvPr/>
        </p:nvSpPr>
        <p:spPr>
          <a:xfrm>
            <a:off x="11245195" y="3011910"/>
            <a:ext cx="775355" cy="255165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B410C60-D50C-DC47-AC33-1E1BB248CFD9}"/>
              </a:ext>
            </a:extLst>
          </p:cNvPr>
          <p:cNvSpPr/>
          <p:nvPr/>
        </p:nvSpPr>
        <p:spPr>
          <a:xfrm>
            <a:off x="5800477" y="1149527"/>
            <a:ext cx="433633" cy="433633"/>
          </a:xfrm>
          <a:prstGeom prst="ellipse">
            <a:avLst/>
          </a:prstGeom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3BF2E02-74F8-6205-91D4-4DBA7DA357FB}"/>
              </a:ext>
            </a:extLst>
          </p:cNvPr>
          <p:cNvSpPr/>
          <p:nvPr/>
        </p:nvSpPr>
        <p:spPr>
          <a:xfrm>
            <a:off x="7165177" y="1172159"/>
            <a:ext cx="433633" cy="433633"/>
          </a:xfrm>
          <a:prstGeom prst="ellipse">
            <a:avLst/>
          </a:prstGeom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A3361F6-73B2-8BA8-4B91-C739F60830BB}"/>
              </a:ext>
            </a:extLst>
          </p:cNvPr>
          <p:cNvSpPr/>
          <p:nvPr/>
        </p:nvSpPr>
        <p:spPr>
          <a:xfrm>
            <a:off x="3198828" y="3884371"/>
            <a:ext cx="433633" cy="433633"/>
          </a:xfrm>
          <a:prstGeom prst="ellipse">
            <a:avLst/>
          </a:prstGeom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78E1A38-9925-CE41-7E9B-70C5978860A2}"/>
              </a:ext>
            </a:extLst>
          </p:cNvPr>
          <p:cNvSpPr/>
          <p:nvPr/>
        </p:nvSpPr>
        <p:spPr>
          <a:xfrm>
            <a:off x="10966226" y="2694659"/>
            <a:ext cx="433633" cy="433633"/>
          </a:xfrm>
          <a:prstGeom prst="ellipse">
            <a:avLst/>
          </a:prstGeom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9894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18EAE61-91C9-14E5-183F-0D95DAEC5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371"/>
            <a:ext cx="12192000" cy="19079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9A54BD-CF80-7373-27F8-7712FE3135E6}"/>
              </a:ext>
            </a:extLst>
          </p:cNvPr>
          <p:cNvSpPr txBox="1"/>
          <p:nvPr/>
        </p:nvSpPr>
        <p:spPr>
          <a:xfrm>
            <a:off x="314324" y="2182032"/>
            <a:ext cx="115633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이제 시뮬레이션이 끝나는 </a:t>
            </a:r>
            <a:r>
              <a:rPr lang="en-US" altLang="ko-KR" b="1" dirty="0"/>
              <a:t>End Time</a:t>
            </a:r>
            <a:r>
              <a:rPr lang="ko-KR" altLang="en-US" b="1" dirty="0"/>
              <a:t>을 설정해보자</a:t>
            </a:r>
            <a:r>
              <a:rPr lang="en-US" altLang="ko-KR" b="1" dirty="0"/>
              <a:t>. [Edit]-[End Time]</a:t>
            </a:r>
            <a:r>
              <a:rPr lang="ko-KR" altLang="en-US" b="1" dirty="0"/>
              <a:t>항목을 선택하여 설정할 수 있다</a:t>
            </a:r>
            <a:r>
              <a:rPr lang="en-US" altLang="ko-KR" b="1" dirty="0"/>
              <a:t>. </a:t>
            </a:r>
          </a:p>
          <a:p>
            <a:r>
              <a:rPr lang="ko-KR" altLang="en-US" b="1" dirty="0"/>
              <a:t>여기서는 </a:t>
            </a:r>
            <a:r>
              <a:rPr lang="en-US" altLang="ko-KR" b="1" dirty="0"/>
              <a:t>End Time</a:t>
            </a:r>
            <a:r>
              <a:rPr lang="ko-KR" altLang="en-US" b="1" dirty="0"/>
              <a:t>을 </a:t>
            </a:r>
            <a:r>
              <a:rPr lang="en-US" altLang="ko-KR" b="1" dirty="0"/>
              <a:t>1μs</a:t>
            </a:r>
            <a:r>
              <a:rPr lang="ko-KR" altLang="en-US" b="1" dirty="0"/>
              <a:t>으로 설정해보았다</a:t>
            </a:r>
            <a:r>
              <a:rPr lang="en-US" altLang="ko-KR" b="1" dirty="0"/>
              <a:t>. 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761016F-CE39-0A63-B501-7F206788C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450" y="2932242"/>
            <a:ext cx="2244032" cy="38481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E07BE1C-D0FC-5752-91FE-CCC80A1C70B1}"/>
              </a:ext>
            </a:extLst>
          </p:cNvPr>
          <p:cNvSpPr/>
          <p:nvPr/>
        </p:nvSpPr>
        <p:spPr>
          <a:xfrm>
            <a:off x="3305176" y="5880842"/>
            <a:ext cx="1777306" cy="205633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656710F-3E57-8E38-17BE-2FE3E3BAC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984" y="2919459"/>
            <a:ext cx="3906237" cy="377246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58AE340-045C-C113-BDED-A424657C0F5B}"/>
              </a:ext>
            </a:extLst>
          </p:cNvPr>
          <p:cNvSpPr/>
          <p:nvPr/>
        </p:nvSpPr>
        <p:spPr>
          <a:xfrm>
            <a:off x="6009984" y="3260845"/>
            <a:ext cx="1777306" cy="205633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B70B35-7D89-CE1D-55CC-DE0528AA8587}"/>
              </a:ext>
            </a:extLst>
          </p:cNvPr>
          <p:cNvSpPr/>
          <p:nvPr/>
        </p:nvSpPr>
        <p:spPr>
          <a:xfrm>
            <a:off x="8464898" y="6459672"/>
            <a:ext cx="650528" cy="1697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1824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B9AA3AB-D186-9215-C067-A96889D51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57" y="920963"/>
            <a:ext cx="11473468" cy="40225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4844A9-6D2D-BFCD-E88B-BF33A3440BD9}"/>
              </a:ext>
            </a:extLst>
          </p:cNvPr>
          <p:cNvSpPr txBox="1"/>
          <p:nvPr/>
        </p:nvSpPr>
        <p:spPr>
          <a:xfrm>
            <a:off x="314324" y="106923"/>
            <a:ext cx="115633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이제</a:t>
            </a:r>
            <a:r>
              <a:rPr lang="en-US" altLang="ko-KR" b="1" dirty="0"/>
              <a:t> </a:t>
            </a:r>
            <a:r>
              <a:rPr lang="ko-KR" altLang="en-US" b="1" dirty="0"/>
              <a:t>진리표에 </a:t>
            </a:r>
            <a:r>
              <a:rPr lang="ko-KR" altLang="en-US" b="1" dirty="0" err="1"/>
              <a:t>나온것</a:t>
            </a:r>
            <a:r>
              <a:rPr lang="ko-KR" altLang="en-US" b="1" dirty="0"/>
              <a:t> 처럼 입력 </a:t>
            </a:r>
            <a:r>
              <a:rPr lang="en-US" altLang="ko-KR" b="1" dirty="0"/>
              <a:t>A,B,C</a:t>
            </a:r>
            <a:r>
              <a:rPr lang="ko-KR" altLang="en-US" b="1" dirty="0"/>
              <a:t>의</a:t>
            </a:r>
            <a:r>
              <a:rPr lang="en-US" altLang="ko-KR" b="1" dirty="0"/>
              <a:t> </a:t>
            </a:r>
            <a:r>
              <a:rPr lang="en-US" altLang="ko-KR" b="1" dirty="0" err="1"/>
              <a:t>Low,High</a:t>
            </a:r>
            <a:r>
              <a:rPr lang="ko-KR" altLang="en-US" b="1" dirty="0"/>
              <a:t>를 정해준다</a:t>
            </a:r>
            <a:r>
              <a:rPr lang="en-US" altLang="ko-KR" b="1" dirty="0"/>
              <a:t>. </a:t>
            </a:r>
            <a:r>
              <a:rPr lang="ko-KR" altLang="en-US" b="1" dirty="0"/>
              <a:t>해당 입력 파형의 드래그 </a:t>
            </a:r>
            <a:r>
              <a:rPr lang="ko-KR" altLang="en-US" b="1" dirty="0" err="1"/>
              <a:t>한후</a:t>
            </a:r>
            <a:r>
              <a:rPr lang="ko-KR" altLang="en-US" b="1" dirty="0"/>
              <a:t> </a:t>
            </a:r>
            <a:r>
              <a:rPr lang="en-US" altLang="ko-KR" b="1" dirty="0"/>
              <a:t>Forcing Hogh</a:t>
            </a:r>
            <a:r>
              <a:rPr lang="ko-KR" altLang="en-US" b="1" dirty="0"/>
              <a:t>를 선택하면 그 부분이 </a:t>
            </a:r>
            <a:r>
              <a:rPr lang="en-US" altLang="ko-KR" b="1" dirty="0"/>
              <a:t>High</a:t>
            </a:r>
            <a:r>
              <a:rPr lang="ko-KR" altLang="en-US" b="1" dirty="0"/>
              <a:t>가 된다</a:t>
            </a:r>
            <a:r>
              <a:rPr lang="en-US" altLang="ko-KR" b="1" dirty="0"/>
              <a:t>. </a:t>
            </a:r>
            <a:r>
              <a:rPr lang="ko-KR" altLang="en-US" b="1" dirty="0"/>
              <a:t>다시 </a:t>
            </a:r>
            <a:r>
              <a:rPr lang="en-US" altLang="ko-KR" b="1" dirty="0"/>
              <a:t>Forcing Low</a:t>
            </a:r>
            <a:r>
              <a:rPr lang="ko-KR" altLang="en-US" b="1" dirty="0"/>
              <a:t>를 누르면 </a:t>
            </a:r>
            <a:r>
              <a:rPr lang="en-US" altLang="ko-KR" b="1" dirty="0"/>
              <a:t>Low</a:t>
            </a:r>
            <a:r>
              <a:rPr lang="ko-KR" altLang="en-US" b="1" dirty="0"/>
              <a:t>가 된다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7EB689-8153-E40E-29B7-8EC5AAC4F437}"/>
              </a:ext>
            </a:extLst>
          </p:cNvPr>
          <p:cNvSpPr/>
          <p:nvPr/>
        </p:nvSpPr>
        <p:spPr>
          <a:xfrm>
            <a:off x="176066" y="2773588"/>
            <a:ext cx="276516" cy="331561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5763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FF12C3-947C-A3CE-7A40-E8CCBD20BE4F}"/>
              </a:ext>
            </a:extLst>
          </p:cNvPr>
          <p:cNvSpPr txBox="1"/>
          <p:nvPr/>
        </p:nvSpPr>
        <p:spPr>
          <a:xfrm>
            <a:off x="314325" y="106923"/>
            <a:ext cx="11677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꿀팁</a:t>
            </a:r>
            <a:r>
              <a:rPr lang="en-US" altLang="ko-KR" b="1" dirty="0">
                <a:solidFill>
                  <a:srgbClr val="FF0000"/>
                </a:solidFill>
              </a:rPr>
              <a:t>! Waveform Editing Tool</a:t>
            </a:r>
            <a:r>
              <a:rPr lang="ko-KR" altLang="en-US" b="1" dirty="0">
                <a:solidFill>
                  <a:srgbClr val="FF0000"/>
                </a:solidFill>
              </a:rPr>
              <a:t>을 누르고 파형을 드래그 하면 자동으로 </a:t>
            </a:r>
            <a:r>
              <a:rPr lang="en-US" altLang="ko-KR" b="1" dirty="0">
                <a:solidFill>
                  <a:srgbClr val="FF0000"/>
                </a:solidFill>
              </a:rPr>
              <a:t>High/Low</a:t>
            </a:r>
            <a:r>
              <a:rPr lang="ko-KR" altLang="en-US" b="1" dirty="0">
                <a:solidFill>
                  <a:srgbClr val="FF0000"/>
                </a:solidFill>
              </a:rPr>
              <a:t>가 됨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B803F8-0B8C-8216-04B9-4D2C5B61A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776287"/>
            <a:ext cx="7124700" cy="56673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CA6C97D-C3A2-A9D2-C55B-7D1D7DC6BA7F}"/>
              </a:ext>
            </a:extLst>
          </p:cNvPr>
          <p:cNvSpPr/>
          <p:nvPr/>
        </p:nvSpPr>
        <p:spPr>
          <a:xfrm>
            <a:off x="552450" y="1565396"/>
            <a:ext cx="276516" cy="15863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별: 꼭짓점 5개 7">
            <a:extLst>
              <a:ext uri="{FF2B5EF4-FFF2-40B4-BE49-F238E27FC236}">
                <a16:creationId xmlns:a16="http://schemas.microsoft.com/office/drawing/2014/main" id="{508B44D2-07F8-8462-C6A3-6FE6D5CAB35C}"/>
              </a:ext>
            </a:extLst>
          </p:cNvPr>
          <p:cNvSpPr/>
          <p:nvPr/>
        </p:nvSpPr>
        <p:spPr>
          <a:xfrm>
            <a:off x="209550" y="571500"/>
            <a:ext cx="485775" cy="36933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482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9466A4-5D81-3D34-8BEB-4462C2E76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98" y="1129533"/>
            <a:ext cx="6513007" cy="51093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8F831B-9F78-DE10-EB19-E64EBD95A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488" y="1971675"/>
            <a:ext cx="5053012" cy="29908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7A02A6-FFDD-620C-726C-8B708F59885F}"/>
              </a:ext>
            </a:extLst>
          </p:cNvPr>
          <p:cNvSpPr txBox="1"/>
          <p:nvPr/>
        </p:nvSpPr>
        <p:spPr>
          <a:xfrm>
            <a:off x="261937" y="181659"/>
            <a:ext cx="116681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입출력단자들을 선택하여 드래그 함으로써 위치를 바꿀 수 있으며 각각의 </a:t>
            </a:r>
            <a:r>
              <a:rPr lang="en-US" altLang="ko-KR" b="1" dirty="0"/>
              <a:t>Time</a:t>
            </a:r>
            <a:r>
              <a:rPr lang="ko-KR" altLang="en-US" b="1" dirty="0"/>
              <a:t>을 설정하기 위하여 입력단자 하나를 선택 후 </a:t>
            </a:r>
            <a:r>
              <a:rPr lang="en-US" altLang="ko-KR" b="1" dirty="0"/>
              <a:t>Count Value</a:t>
            </a:r>
            <a:r>
              <a:rPr lang="ko-KR" altLang="en-US" b="1" dirty="0"/>
              <a:t>를 선택한다</a:t>
            </a:r>
            <a:r>
              <a:rPr lang="en-US" altLang="ko-KR" b="1" dirty="0"/>
              <a:t>. </a:t>
            </a:r>
            <a:endParaRPr lang="ko-KR" altLang="en-US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AF26EB3-A83A-177A-F4CE-BA1112CC3040}"/>
              </a:ext>
            </a:extLst>
          </p:cNvPr>
          <p:cNvSpPr/>
          <p:nvPr/>
        </p:nvSpPr>
        <p:spPr>
          <a:xfrm>
            <a:off x="182598" y="4641971"/>
            <a:ext cx="331751" cy="244354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C0EBDF8-2B23-4F7B-7887-29303121381D}"/>
              </a:ext>
            </a:extLst>
          </p:cNvPr>
          <p:cNvSpPr/>
          <p:nvPr/>
        </p:nvSpPr>
        <p:spPr>
          <a:xfrm>
            <a:off x="446974" y="4330515"/>
            <a:ext cx="433633" cy="433633"/>
          </a:xfrm>
          <a:prstGeom prst="ellipse">
            <a:avLst/>
          </a:prstGeom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F52F5D1-E4B0-DC61-C5D1-B0F1039E67C0}"/>
              </a:ext>
            </a:extLst>
          </p:cNvPr>
          <p:cNvSpPr/>
          <p:nvPr/>
        </p:nvSpPr>
        <p:spPr>
          <a:xfrm>
            <a:off x="4433248" y="2689737"/>
            <a:ext cx="433633" cy="433633"/>
          </a:xfrm>
          <a:prstGeom prst="ellipse">
            <a:avLst/>
          </a:prstGeom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DFDB6AD-DB90-631D-C03D-62D69692ED4B}"/>
              </a:ext>
            </a:extLst>
          </p:cNvPr>
          <p:cNvSpPr/>
          <p:nvPr/>
        </p:nvSpPr>
        <p:spPr>
          <a:xfrm>
            <a:off x="4318948" y="4712581"/>
            <a:ext cx="433633" cy="433633"/>
          </a:xfrm>
          <a:prstGeom prst="ellipse">
            <a:avLst/>
          </a:prstGeom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A897907-BF1A-1826-D32D-F8E5A3AEAAA2}"/>
              </a:ext>
            </a:extLst>
          </p:cNvPr>
          <p:cNvSpPr/>
          <p:nvPr/>
        </p:nvSpPr>
        <p:spPr>
          <a:xfrm>
            <a:off x="5145123" y="5908796"/>
            <a:ext cx="731801" cy="234829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21A2542-FC8A-21FD-3607-B250E8591968}"/>
              </a:ext>
            </a:extLst>
          </p:cNvPr>
          <p:cNvSpPr/>
          <p:nvPr/>
        </p:nvSpPr>
        <p:spPr>
          <a:xfrm>
            <a:off x="4817272" y="5592577"/>
            <a:ext cx="433633" cy="433633"/>
          </a:xfrm>
          <a:prstGeom prst="ellipse">
            <a:avLst/>
          </a:prstGeom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991523D-43A0-6DB3-8341-C312246AF003}"/>
              </a:ext>
            </a:extLst>
          </p:cNvPr>
          <p:cNvCxnSpPr>
            <a:cxnSpLocks/>
          </p:cNvCxnSpPr>
          <p:nvPr/>
        </p:nvCxnSpPr>
        <p:spPr>
          <a:xfrm flipV="1">
            <a:off x="5876924" y="3123370"/>
            <a:ext cx="2390775" cy="2902840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6FFF07-7A74-ADC2-2BE4-44A8E46D95EC}"/>
              </a:ext>
            </a:extLst>
          </p:cNvPr>
          <p:cNvSpPr/>
          <p:nvPr/>
        </p:nvSpPr>
        <p:spPr>
          <a:xfrm>
            <a:off x="6994489" y="2648131"/>
            <a:ext cx="5149886" cy="475239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3881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EFA95C-DE49-A3F6-619E-A3AB2D75C6EB}"/>
              </a:ext>
            </a:extLst>
          </p:cNvPr>
          <p:cNvSpPr txBox="1"/>
          <p:nvPr/>
        </p:nvSpPr>
        <p:spPr>
          <a:xfrm>
            <a:off x="314324" y="106923"/>
            <a:ext cx="11563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/>
              <a:t>진리표</a:t>
            </a:r>
            <a:r>
              <a:rPr lang="ko-KR" altLang="en-US" b="1" dirty="0"/>
              <a:t> 대로 전부 만들어 준다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6DA1C9-16F4-D2BA-99F5-A9367F0AD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117" y="581024"/>
            <a:ext cx="8005764" cy="3134394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E4D09CD-8C26-2BAA-120D-1978BE067E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154406"/>
              </p:ext>
            </p:extLst>
          </p:nvPr>
        </p:nvGraphicFramePr>
        <p:xfrm>
          <a:off x="3222880" y="3820187"/>
          <a:ext cx="5902070" cy="2944008"/>
        </p:xfrm>
        <a:graphic>
          <a:graphicData uri="http://schemas.openxmlformats.org/drawingml/2006/table">
            <a:tbl>
              <a:tblPr/>
              <a:tblGrid>
                <a:gridCol w="1180414">
                  <a:extLst>
                    <a:ext uri="{9D8B030D-6E8A-4147-A177-3AD203B41FA5}">
                      <a16:colId xmlns:a16="http://schemas.microsoft.com/office/drawing/2014/main" val="3209099866"/>
                    </a:ext>
                  </a:extLst>
                </a:gridCol>
                <a:gridCol w="1180414">
                  <a:extLst>
                    <a:ext uri="{9D8B030D-6E8A-4147-A177-3AD203B41FA5}">
                      <a16:colId xmlns:a16="http://schemas.microsoft.com/office/drawing/2014/main" val="2456997754"/>
                    </a:ext>
                  </a:extLst>
                </a:gridCol>
                <a:gridCol w="1180414">
                  <a:extLst>
                    <a:ext uri="{9D8B030D-6E8A-4147-A177-3AD203B41FA5}">
                      <a16:colId xmlns:a16="http://schemas.microsoft.com/office/drawing/2014/main" val="2107772464"/>
                    </a:ext>
                  </a:extLst>
                </a:gridCol>
                <a:gridCol w="1180414">
                  <a:extLst>
                    <a:ext uri="{9D8B030D-6E8A-4147-A177-3AD203B41FA5}">
                      <a16:colId xmlns:a16="http://schemas.microsoft.com/office/drawing/2014/main" val="2685277133"/>
                    </a:ext>
                  </a:extLst>
                </a:gridCol>
                <a:gridCol w="1180414">
                  <a:extLst>
                    <a:ext uri="{9D8B030D-6E8A-4147-A177-3AD203B41FA5}">
                      <a16:colId xmlns:a16="http://schemas.microsoft.com/office/drawing/2014/main" val="1850177304"/>
                    </a:ext>
                  </a:extLst>
                </a:gridCol>
              </a:tblGrid>
              <a:tr h="3271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SW_A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SW_B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SW_C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LED1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LED2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2626089"/>
                  </a:ext>
                </a:extLst>
              </a:tr>
              <a:tr h="3271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796133"/>
                  </a:ext>
                </a:extLst>
              </a:tr>
              <a:tr h="3271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4704301"/>
                  </a:ext>
                </a:extLst>
              </a:tr>
              <a:tr h="3271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2673392"/>
                  </a:ext>
                </a:extLst>
              </a:tr>
              <a:tr h="3271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933352"/>
                  </a:ext>
                </a:extLst>
              </a:tr>
              <a:tr h="3271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8335688"/>
                  </a:ext>
                </a:extLst>
              </a:tr>
              <a:tr h="3271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6885926"/>
                  </a:ext>
                </a:extLst>
              </a:tr>
              <a:tr h="3271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3226174"/>
                  </a:ext>
                </a:extLst>
              </a:tr>
              <a:tr h="3271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094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5697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16C47792-768E-1174-30DE-3F56531D62A9}"/>
              </a:ext>
            </a:extLst>
          </p:cNvPr>
          <p:cNvGrpSpPr/>
          <p:nvPr/>
        </p:nvGrpSpPr>
        <p:grpSpPr>
          <a:xfrm>
            <a:off x="669303" y="878558"/>
            <a:ext cx="11036041" cy="5607082"/>
            <a:chOff x="688157" y="350658"/>
            <a:chExt cx="11036041" cy="560708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10AA28E-8FE3-4F67-6713-0721640B4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8157" y="350658"/>
              <a:ext cx="11036041" cy="560708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2E017B4-E3F3-8693-1A7D-757451626EAE}"/>
                </a:ext>
              </a:extLst>
            </p:cNvPr>
            <p:cNvSpPr/>
            <p:nvPr/>
          </p:nvSpPr>
          <p:spPr>
            <a:xfrm>
              <a:off x="4044100" y="3223967"/>
              <a:ext cx="1508288" cy="339365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C43FDE-84BC-E3BD-3274-10E8A9CCCADC}"/>
                </a:ext>
              </a:extLst>
            </p:cNvPr>
            <p:cNvSpPr txBox="1"/>
            <p:nvPr/>
          </p:nvSpPr>
          <p:spPr>
            <a:xfrm>
              <a:off x="6096000" y="3563332"/>
              <a:ext cx="1941922" cy="120032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Create a New Project </a:t>
              </a:r>
              <a:r>
                <a:rPr lang="ko-KR" altLang="en-US" b="1" dirty="0">
                  <a:solidFill>
                    <a:schemeClr val="bg1"/>
                  </a:solidFill>
                </a:rPr>
                <a:t>버튼을 눌러 </a:t>
              </a:r>
              <a:r>
                <a:rPr lang="en-US" altLang="ko-KR" b="1" dirty="0">
                  <a:solidFill>
                    <a:schemeClr val="bg1"/>
                  </a:solidFill>
                </a:rPr>
                <a:t>Project</a:t>
              </a:r>
              <a:r>
                <a:rPr lang="ko-KR" altLang="en-US" b="1" dirty="0">
                  <a:solidFill>
                    <a:schemeClr val="bg1"/>
                  </a:solidFill>
                </a:rPr>
                <a:t>를 생성한다</a:t>
              </a:r>
              <a:r>
                <a:rPr lang="en-US" altLang="ko-KR" b="1" dirty="0">
                  <a:solidFill>
                    <a:schemeClr val="bg1"/>
                  </a:solidFill>
                </a:rPr>
                <a:t>.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23F73375-C1BE-9DC3-16F2-F6C111F5DE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90095" y="3563332"/>
              <a:ext cx="468198" cy="216815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2703603-E2D5-CF0C-8D3B-4921404E0F57}"/>
              </a:ext>
            </a:extLst>
          </p:cNvPr>
          <p:cNvSpPr txBox="1"/>
          <p:nvPr/>
        </p:nvSpPr>
        <p:spPr>
          <a:xfrm>
            <a:off x="269838" y="62297"/>
            <a:ext cx="4594393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Project </a:t>
            </a:r>
            <a:r>
              <a:rPr lang="ko-KR" altLang="en-US" b="1" dirty="0"/>
              <a:t>파일 만들기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4E69F0-2705-9A11-4867-87123C92A062}"/>
              </a:ext>
            </a:extLst>
          </p:cNvPr>
          <p:cNvSpPr txBox="1"/>
          <p:nvPr/>
        </p:nvSpPr>
        <p:spPr>
          <a:xfrm>
            <a:off x="4423528" y="509226"/>
            <a:ext cx="6094428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/>
              <a:t>또는 </a:t>
            </a:r>
            <a:r>
              <a:rPr lang="en-US" altLang="ko-KR" dirty="0"/>
              <a:t>[File]-[New Project Wizard]</a:t>
            </a:r>
            <a:r>
              <a:rPr lang="ko-KR" altLang="en-US" dirty="0"/>
              <a:t>를 클릭</a:t>
            </a:r>
            <a:r>
              <a:rPr lang="en-US" altLang="ko-KR" dirty="0"/>
              <a:t>!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67FDDA8-40E4-0ECC-60CC-963C187E241C}"/>
              </a:ext>
            </a:extLst>
          </p:cNvPr>
          <p:cNvCxnSpPr>
            <a:cxnSpLocks/>
          </p:cNvCxnSpPr>
          <p:nvPr/>
        </p:nvCxnSpPr>
        <p:spPr>
          <a:xfrm flipV="1">
            <a:off x="923827" y="693892"/>
            <a:ext cx="3499701" cy="409044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227BA8-8733-8484-29B0-36FC15AC9F94}"/>
              </a:ext>
            </a:extLst>
          </p:cNvPr>
          <p:cNvSpPr/>
          <p:nvPr/>
        </p:nvSpPr>
        <p:spPr>
          <a:xfrm>
            <a:off x="650449" y="1084082"/>
            <a:ext cx="254524" cy="18466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92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B24D88-173F-6D81-D1EE-0CC48C288E92}"/>
              </a:ext>
            </a:extLst>
          </p:cNvPr>
          <p:cNvSpPr txBox="1"/>
          <p:nvPr/>
        </p:nvSpPr>
        <p:spPr>
          <a:xfrm>
            <a:off x="228600" y="1106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시뮬레이션을 하기 전 파일을 저장한다</a:t>
            </a:r>
            <a:r>
              <a:rPr lang="en-US" altLang="ko-KR" b="1" dirty="0"/>
              <a:t>. </a:t>
            </a:r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D22BE2-B774-E930-CB18-C5A567EC1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969" y="918785"/>
            <a:ext cx="2410161" cy="54014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893A642-521F-0616-BA54-F33B95FE6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495424"/>
            <a:ext cx="6096000" cy="38671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BCCFD06-4935-B8DB-991D-8DA42A1EC85A}"/>
              </a:ext>
            </a:extLst>
          </p:cNvPr>
          <p:cNvSpPr/>
          <p:nvPr/>
        </p:nvSpPr>
        <p:spPr>
          <a:xfrm>
            <a:off x="10077450" y="4610100"/>
            <a:ext cx="828676" cy="238125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10138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38D156-FF1C-B332-CC9C-E272DCEA306D}"/>
              </a:ext>
            </a:extLst>
          </p:cNvPr>
          <p:cNvSpPr txBox="1"/>
          <p:nvPr/>
        </p:nvSpPr>
        <p:spPr>
          <a:xfrm>
            <a:off x="228600" y="1106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시뮬레이션을 하기 전 </a:t>
            </a:r>
            <a:r>
              <a:rPr lang="ko-KR" altLang="en-US" b="1" dirty="0" err="1">
                <a:solidFill>
                  <a:srgbClr val="FF0000"/>
                </a:solidFill>
              </a:rPr>
              <a:t>해야할것</a:t>
            </a:r>
            <a:r>
              <a:rPr lang="en-US" altLang="ko-KR" b="1" dirty="0">
                <a:solidFill>
                  <a:srgbClr val="FF0000"/>
                </a:solidFill>
              </a:rPr>
              <a:t>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0A2ECD-B27A-7996-E72C-75113876F53C}"/>
              </a:ext>
            </a:extLst>
          </p:cNvPr>
          <p:cNvSpPr txBox="1"/>
          <p:nvPr/>
        </p:nvSpPr>
        <p:spPr>
          <a:xfrm>
            <a:off x="228600" y="617488"/>
            <a:ext cx="116205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아래와 같은 방법을 하지 않고 시뮬레이션 결과를 살펴보면 입력보다 약간 늦게 데이터가 출력되고 해저드가 발생하는 것을 볼 수 있는데</a:t>
            </a:r>
            <a:r>
              <a:rPr lang="en-US" altLang="ko-KR" b="1" dirty="0"/>
              <a:t>, </a:t>
            </a:r>
            <a:r>
              <a:rPr lang="ko-KR" altLang="en-US" b="1" dirty="0"/>
              <a:t>이것은 </a:t>
            </a:r>
            <a:r>
              <a:rPr lang="ko-KR" altLang="en-US" b="1" dirty="0" err="1"/>
              <a:t>하드웨어적인</a:t>
            </a:r>
            <a:r>
              <a:rPr lang="ko-KR" altLang="en-US" b="1" dirty="0"/>
              <a:t> </a:t>
            </a:r>
            <a:r>
              <a:rPr lang="en-US" altLang="ko-KR" b="1" dirty="0"/>
              <a:t>delay time</a:t>
            </a:r>
            <a:r>
              <a:rPr lang="ko-KR" altLang="en-US" b="1" dirty="0"/>
              <a:t>을 적용하였기 때문이다</a:t>
            </a:r>
            <a:r>
              <a:rPr lang="en-US" altLang="ko-KR" b="1" dirty="0"/>
              <a:t>. </a:t>
            </a:r>
            <a:r>
              <a:rPr lang="ko-KR" altLang="en-US" b="1" dirty="0"/>
              <a:t>이번에는 </a:t>
            </a:r>
            <a:r>
              <a:rPr lang="en-US" altLang="ko-KR" b="1" dirty="0"/>
              <a:t>delay time</a:t>
            </a:r>
            <a:r>
              <a:rPr lang="ko-KR" altLang="en-US" b="1" dirty="0"/>
              <a:t>을 고려하지 않은 시뮬레이션 방법을 살펴보자</a:t>
            </a:r>
            <a:r>
              <a:rPr lang="en-US" altLang="ko-KR" b="1" dirty="0"/>
              <a:t>. </a:t>
            </a:r>
            <a:r>
              <a:rPr lang="ko-KR" altLang="en-US" b="1" dirty="0"/>
              <a:t>다른 과정은 똑같고 </a:t>
            </a:r>
            <a:r>
              <a:rPr lang="en-US" altLang="ko-KR" b="1" dirty="0"/>
              <a:t>[Assignment]-[Settings..]</a:t>
            </a:r>
            <a:r>
              <a:rPr lang="ko-KR" altLang="en-US" b="1" dirty="0"/>
              <a:t>을 클릭하여 나오는 </a:t>
            </a:r>
            <a:r>
              <a:rPr lang="en-US" altLang="ko-KR" b="1" dirty="0"/>
              <a:t>Setting </a:t>
            </a:r>
            <a:r>
              <a:rPr lang="ko-KR" altLang="en-US" b="1" dirty="0"/>
              <a:t>창의 </a:t>
            </a:r>
            <a:r>
              <a:rPr lang="en-US" altLang="ko-KR" b="1" dirty="0"/>
              <a:t>Category</a:t>
            </a:r>
            <a:r>
              <a:rPr lang="ko-KR" altLang="en-US" b="1" dirty="0"/>
              <a:t>에서 </a:t>
            </a:r>
            <a:r>
              <a:rPr lang="en-US" altLang="ko-KR" b="1" dirty="0"/>
              <a:t>Simulator Settings</a:t>
            </a:r>
            <a:r>
              <a:rPr lang="ko-KR" altLang="en-US" b="1" dirty="0"/>
              <a:t>를 선택하고 </a:t>
            </a:r>
            <a:r>
              <a:rPr lang="en-US" altLang="ko-KR" b="1" dirty="0"/>
              <a:t>Simulation mode</a:t>
            </a:r>
            <a:r>
              <a:rPr lang="ko-KR" altLang="en-US" b="1" dirty="0"/>
              <a:t>를 </a:t>
            </a:r>
            <a:r>
              <a:rPr lang="en-US" altLang="ko-KR" b="1" dirty="0"/>
              <a:t>timing</a:t>
            </a:r>
            <a:r>
              <a:rPr lang="ko-KR" altLang="en-US" b="1" dirty="0"/>
              <a:t>이 아닌 </a:t>
            </a:r>
            <a:r>
              <a:rPr lang="en-US" altLang="ko-KR" b="1" dirty="0"/>
              <a:t>functional</a:t>
            </a:r>
            <a:r>
              <a:rPr lang="ko-KR" altLang="en-US" b="1" dirty="0"/>
              <a:t>로 바꿔준다</a:t>
            </a:r>
            <a:r>
              <a:rPr lang="en-US" altLang="ko-KR" b="1" dirty="0"/>
              <a:t>. </a:t>
            </a:r>
            <a:endParaRPr lang="ko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F60ECB6-86E5-BB96-B1B2-F89F0F024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305" y="2499063"/>
            <a:ext cx="3867690" cy="168616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0CFBD10-6F92-DD06-2F4C-BD5966568317}"/>
              </a:ext>
            </a:extLst>
          </p:cNvPr>
          <p:cNvSpPr/>
          <p:nvPr/>
        </p:nvSpPr>
        <p:spPr>
          <a:xfrm>
            <a:off x="2859123" y="3695701"/>
            <a:ext cx="2179872" cy="20955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2A7A1A3-A83C-A9D1-9AAD-723FA2CDF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134" y="1960931"/>
            <a:ext cx="5245561" cy="4448583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37318FAC-82CC-74C6-1798-07F5DD694FB7}"/>
              </a:ext>
            </a:extLst>
          </p:cNvPr>
          <p:cNvSpPr/>
          <p:nvPr/>
        </p:nvSpPr>
        <p:spPr>
          <a:xfrm>
            <a:off x="2425490" y="3366843"/>
            <a:ext cx="433633" cy="433633"/>
          </a:xfrm>
          <a:prstGeom prst="ellipse">
            <a:avLst/>
          </a:prstGeom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74B3E61-BED3-0A0C-66BF-BA2E26DE49CD}"/>
              </a:ext>
            </a:extLst>
          </p:cNvPr>
          <p:cNvSpPr/>
          <p:nvPr/>
        </p:nvSpPr>
        <p:spPr>
          <a:xfrm>
            <a:off x="5478481" y="3751589"/>
            <a:ext cx="433633" cy="433633"/>
          </a:xfrm>
          <a:prstGeom prst="ellipse">
            <a:avLst/>
          </a:prstGeom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61EA3F8-EDAE-68DF-017C-08F234EC9FF9}"/>
              </a:ext>
            </a:extLst>
          </p:cNvPr>
          <p:cNvSpPr/>
          <p:nvPr/>
        </p:nvSpPr>
        <p:spPr>
          <a:xfrm>
            <a:off x="7676449" y="2577915"/>
            <a:ext cx="433633" cy="433633"/>
          </a:xfrm>
          <a:prstGeom prst="ellipse">
            <a:avLst/>
          </a:prstGeom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84F834D-FF8E-3181-9C56-2073AB0D1129}"/>
              </a:ext>
            </a:extLst>
          </p:cNvPr>
          <p:cNvSpPr/>
          <p:nvPr/>
        </p:nvSpPr>
        <p:spPr>
          <a:xfrm>
            <a:off x="5930210" y="3975672"/>
            <a:ext cx="718043" cy="20955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39986A-2972-51DD-08D6-931EF964AE6D}"/>
              </a:ext>
            </a:extLst>
          </p:cNvPr>
          <p:cNvSpPr/>
          <p:nvPr/>
        </p:nvSpPr>
        <p:spPr>
          <a:xfrm>
            <a:off x="8021673" y="2873320"/>
            <a:ext cx="2713002" cy="203255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98049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811B1C-97EA-BC2F-8A6B-3AA9306E0E7B}"/>
              </a:ext>
            </a:extLst>
          </p:cNvPr>
          <p:cNvSpPr txBox="1"/>
          <p:nvPr/>
        </p:nvSpPr>
        <p:spPr>
          <a:xfrm>
            <a:off x="228600" y="71735"/>
            <a:ext cx="1143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[Processing]-[Generate Functional Simulation Netlist]</a:t>
            </a:r>
            <a:r>
              <a:rPr lang="ko-KR" altLang="en-US" b="1" dirty="0"/>
              <a:t>를 누르고 이후 성공 메시지가 나오면 </a:t>
            </a:r>
            <a:endParaRPr lang="en-US" altLang="ko-KR" b="1" dirty="0"/>
          </a:p>
          <a:p>
            <a:r>
              <a:rPr lang="ko-KR" altLang="en-US" b="1" dirty="0"/>
              <a:t>다시 시뮬레이션 해 결과를 확인한다</a:t>
            </a:r>
            <a:r>
              <a:rPr lang="en-US" altLang="ko-KR" b="1" dirty="0"/>
              <a:t>. </a:t>
            </a:r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AC0AEED-D37F-F89A-CCAD-6828F3625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82" y="1347514"/>
            <a:ext cx="5325218" cy="391532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03BB60A-2A7D-03C1-D4E1-8E4978241D15}"/>
              </a:ext>
            </a:extLst>
          </p:cNvPr>
          <p:cNvSpPr/>
          <p:nvPr/>
        </p:nvSpPr>
        <p:spPr>
          <a:xfrm>
            <a:off x="3139385" y="3324225"/>
            <a:ext cx="2804215" cy="24765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DE4FA01-7B4C-0A4B-3136-B28EBAEBD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568" y="2528841"/>
            <a:ext cx="5497069" cy="2067017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C88C297-87E4-55A1-5FDF-1A4B58F49530}"/>
              </a:ext>
            </a:extLst>
          </p:cNvPr>
          <p:cNvCxnSpPr>
            <a:cxnSpLocks/>
          </p:cNvCxnSpPr>
          <p:nvPr/>
        </p:nvCxnSpPr>
        <p:spPr>
          <a:xfrm>
            <a:off x="5957642" y="3429000"/>
            <a:ext cx="457201" cy="0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DD0DB5-3BAF-ADC1-C511-3146ECF15593}"/>
              </a:ext>
            </a:extLst>
          </p:cNvPr>
          <p:cNvSpPr/>
          <p:nvPr/>
        </p:nvSpPr>
        <p:spPr>
          <a:xfrm>
            <a:off x="6425837" y="2437601"/>
            <a:ext cx="5571800" cy="2239159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36756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2E88139-FEAC-ADDF-6B34-EE749EE5B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537091"/>
            <a:ext cx="7400925" cy="3276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A3E047-F4D2-2D54-DB79-5D696682D537}"/>
              </a:ext>
            </a:extLst>
          </p:cNvPr>
          <p:cNvSpPr txBox="1"/>
          <p:nvPr/>
        </p:nvSpPr>
        <p:spPr>
          <a:xfrm>
            <a:off x="323850" y="167759"/>
            <a:ext cx="830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시뮬레이션을 해보자</a:t>
            </a:r>
            <a:r>
              <a:rPr lang="en-US" altLang="ko-KR" b="1" dirty="0"/>
              <a:t>. </a:t>
            </a:r>
            <a:r>
              <a:rPr lang="ko-KR" altLang="en-US" b="1" dirty="0"/>
              <a:t>위와 같이 딜레이 및 해저드가 제거됨을 확인 할 수 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DB2E62E-93DE-2823-F782-B21DB29A1256}"/>
              </a:ext>
            </a:extLst>
          </p:cNvPr>
          <p:cNvSpPr/>
          <p:nvPr/>
        </p:nvSpPr>
        <p:spPr>
          <a:xfrm>
            <a:off x="4596446" y="630198"/>
            <a:ext cx="280354" cy="257175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8C7507E-A4B7-7763-2BA5-BD593E6B42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819956"/>
              </p:ext>
            </p:extLst>
          </p:nvPr>
        </p:nvGraphicFramePr>
        <p:xfrm>
          <a:off x="544640" y="3913993"/>
          <a:ext cx="4856035" cy="2776248"/>
        </p:xfrm>
        <a:graphic>
          <a:graphicData uri="http://schemas.openxmlformats.org/drawingml/2006/table">
            <a:tbl>
              <a:tblPr/>
              <a:tblGrid>
                <a:gridCol w="971207">
                  <a:extLst>
                    <a:ext uri="{9D8B030D-6E8A-4147-A177-3AD203B41FA5}">
                      <a16:colId xmlns:a16="http://schemas.microsoft.com/office/drawing/2014/main" val="3209099866"/>
                    </a:ext>
                  </a:extLst>
                </a:gridCol>
                <a:gridCol w="971207">
                  <a:extLst>
                    <a:ext uri="{9D8B030D-6E8A-4147-A177-3AD203B41FA5}">
                      <a16:colId xmlns:a16="http://schemas.microsoft.com/office/drawing/2014/main" val="2456997754"/>
                    </a:ext>
                  </a:extLst>
                </a:gridCol>
                <a:gridCol w="971207">
                  <a:extLst>
                    <a:ext uri="{9D8B030D-6E8A-4147-A177-3AD203B41FA5}">
                      <a16:colId xmlns:a16="http://schemas.microsoft.com/office/drawing/2014/main" val="2107772464"/>
                    </a:ext>
                  </a:extLst>
                </a:gridCol>
                <a:gridCol w="971207">
                  <a:extLst>
                    <a:ext uri="{9D8B030D-6E8A-4147-A177-3AD203B41FA5}">
                      <a16:colId xmlns:a16="http://schemas.microsoft.com/office/drawing/2014/main" val="2685277133"/>
                    </a:ext>
                  </a:extLst>
                </a:gridCol>
                <a:gridCol w="971207">
                  <a:extLst>
                    <a:ext uri="{9D8B030D-6E8A-4147-A177-3AD203B41FA5}">
                      <a16:colId xmlns:a16="http://schemas.microsoft.com/office/drawing/2014/main" val="1850177304"/>
                    </a:ext>
                  </a:extLst>
                </a:gridCol>
              </a:tblGrid>
              <a:tr h="30847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SW_A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SW_B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SW_C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LED1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LED2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2626089"/>
                  </a:ext>
                </a:extLst>
              </a:tr>
              <a:tr h="30847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796133"/>
                  </a:ext>
                </a:extLst>
              </a:tr>
              <a:tr h="30847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4704301"/>
                  </a:ext>
                </a:extLst>
              </a:tr>
              <a:tr h="30847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2673392"/>
                  </a:ext>
                </a:extLst>
              </a:tr>
              <a:tr h="30847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933352"/>
                  </a:ext>
                </a:extLst>
              </a:tr>
              <a:tr h="30847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8335688"/>
                  </a:ext>
                </a:extLst>
              </a:tr>
              <a:tr h="30847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6885926"/>
                  </a:ext>
                </a:extLst>
              </a:tr>
              <a:tr h="30847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3226174"/>
                  </a:ext>
                </a:extLst>
              </a:tr>
              <a:tr h="30847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명조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09456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14D0294-F2D1-1180-2121-7BE07AD4314A}"/>
              </a:ext>
            </a:extLst>
          </p:cNvPr>
          <p:cNvSpPr txBox="1"/>
          <p:nvPr/>
        </p:nvSpPr>
        <p:spPr>
          <a:xfrm>
            <a:off x="5976937" y="4655786"/>
            <a:ext cx="48560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또한 진리표와 </a:t>
            </a:r>
            <a:r>
              <a:rPr lang="ko-KR" altLang="en-US" b="1" dirty="0" err="1"/>
              <a:t>비교해보았을때</a:t>
            </a:r>
            <a:r>
              <a:rPr lang="ko-KR" altLang="en-US" b="1" dirty="0"/>
              <a:t> </a:t>
            </a:r>
            <a:endParaRPr lang="en-US" altLang="ko-KR" b="1" dirty="0"/>
          </a:p>
          <a:p>
            <a:r>
              <a:rPr lang="ko-KR" altLang="en-US" b="1" dirty="0"/>
              <a:t>시뮬레이션 결과가 성공적인가를 확인한다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424877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5E364C-8B61-8CC9-374A-990AA5C0C91F}"/>
              </a:ext>
            </a:extLst>
          </p:cNvPr>
          <p:cNvSpPr txBox="1"/>
          <p:nvPr/>
        </p:nvSpPr>
        <p:spPr>
          <a:xfrm>
            <a:off x="4324791" y="2705725"/>
            <a:ext cx="35424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/>
              <a:t>Kit </a:t>
            </a:r>
            <a:r>
              <a:rPr lang="ko-KR" altLang="en-US" sz="4400" b="1" dirty="0"/>
              <a:t>다운로드</a:t>
            </a:r>
            <a:endParaRPr lang="en-US" altLang="ko-KR" sz="4400" b="1" dirty="0"/>
          </a:p>
          <a:p>
            <a:r>
              <a:rPr lang="en-US" altLang="ko-KR" sz="4400" b="1" dirty="0"/>
              <a:t>Programmer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2416270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C7B262-D4C9-3F0D-AEFB-BA0BFC562365}"/>
              </a:ext>
            </a:extLst>
          </p:cNvPr>
          <p:cNvSpPr txBox="1"/>
          <p:nvPr/>
        </p:nvSpPr>
        <p:spPr>
          <a:xfrm>
            <a:off x="323850" y="167759"/>
            <a:ext cx="118681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HBE-Combo </a:t>
            </a:r>
            <a:r>
              <a:rPr lang="en-US" altLang="ko-KR" b="1" dirty="0" err="1"/>
              <a:t>ll</a:t>
            </a:r>
            <a:r>
              <a:rPr lang="ko-KR" altLang="en-US" b="1" dirty="0"/>
              <a:t> </a:t>
            </a:r>
            <a:r>
              <a:rPr lang="en-US" altLang="ko-KR" b="1" dirty="0"/>
              <a:t>Kit</a:t>
            </a:r>
            <a:r>
              <a:rPr lang="ko-KR" altLang="en-US" b="1" dirty="0"/>
              <a:t>에 다운로드 받기 전 핀을 지정해주는 과정이 필요하다</a:t>
            </a:r>
            <a:r>
              <a:rPr lang="en-US" altLang="ko-KR" b="1" dirty="0"/>
              <a:t>.</a:t>
            </a:r>
          </a:p>
          <a:p>
            <a:r>
              <a:rPr lang="en-US" altLang="ko-KR" b="1" dirty="0"/>
              <a:t>Assignments -&gt; Pins </a:t>
            </a:r>
            <a:r>
              <a:rPr lang="ko-KR" altLang="en-US" b="1" dirty="0"/>
              <a:t>선택 후 핀을 지정해주자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EF7CF6C-C0B4-6973-6F43-9CCFEF730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082707"/>
            <a:ext cx="5778904" cy="514592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7C87564-AA08-35A3-1F8F-18F939709FB3}"/>
              </a:ext>
            </a:extLst>
          </p:cNvPr>
          <p:cNvSpPr/>
          <p:nvPr/>
        </p:nvSpPr>
        <p:spPr>
          <a:xfrm>
            <a:off x="2416872" y="1809947"/>
            <a:ext cx="2643341" cy="292231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1731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942F609-D59A-136D-4C1E-460411166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70" y="1208365"/>
            <a:ext cx="7858899" cy="51093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E868C0-332B-ABE8-9057-CD802FA5D627}"/>
              </a:ext>
            </a:extLst>
          </p:cNvPr>
          <p:cNvSpPr txBox="1"/>
          <p:nvPr/>
        </p:nvSpPr>
        <p:spPr>
          <a:xfrm>
            <a:off x="323850" y="167759"/>
            <a:ext cx="118681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Pin Planner </a:t>
            </a:r>
            <a:r>
              <a:rPr lang="ko-KR" altLang="en-US" b="1" dirty="0"/>
              <a:t>창이 뜨면 해당 </a:t>
            </a:r>
            <a:r>
              <a:rPr lang="en-US" altLang="ko-KR" b="1" dirty="0"/>
              <a:t>Node</a:t>
            </a:r>
            <a:r>
              <a:rPr lang="ko-KR" altLang="en-US" b="1" dirty="0"/>
              <a:t>에 맞는 핀을 </a:t>
            </a:r>
            <a:r>
              <a:rPr lang="en-US" altLang="ko-KR" b="1" dirty="0"/>
              <a:t>Location</a:t>
            </a:r>
            <a:r>
              <a:rPr lang="ko-KR" altLang="en-US" b="1" dirty="0"/>
              <a:t>에 입력한다</a:t>
            </a:r>
            <a:r>
              <a:rPr lang="en-US" altLang="ko-KR" b="1" dirty="0"/>
              <a:t>. </a:t>
            </a:r>
          </a:p>
          <a:p>
            <a:r>
              <a:rPr lang="en-US" altLang="ko-KR" b="1" dirty="0"/>
              <a:t>Kit </a:t>
            </a:r>
            <a:r>
              <a:rPr lang="ko-KR" altLang="en-US" b="1" dirty="0"/>
              <a:t>내부의 </a:t>
            </a:r>
            <a:r>
              <a:rPr lang="en-US" altLang="ko-KR" b="1" dirty="0"/>
              <a:t>Pin </a:t>
            </a:r>
            <a:r>
              <a:rPr lang="ko-KR" altLang="en-US" b="1" dirty="0"/>
              <a:t>할당은 아래 표와 같거나 </a:t>
            </a:r>
            <a:r>
              <a:rPr lang="en-US" altLang="ko-KR" b="1" dirty="0"/>
              <a:t>Page 60, 62</a:t>
            </a:r>
            <a:r>
              <a:rPr lang="ko-KR" altLang="en-US" b="1" dirty="0"/>
              <a:t>를 </a:t>
            </a:r>
            <a:r>
              <a:rPr lang="ko-KR" altLang="en-US" b="1" dirty="0" err="1"/>
              <a:t>참고하면된다</a:t>
            </a:r>
            <a:r>
              <a:rPr lang="en-US" altLang="ko-KR" b="1" dirty="0"/>
              <a:t>. </a:t>
            </a:r>
            <a:r>
              <a:rPr lang="en-US" altLang="ko-KR" b="1" dirty="0">
                <a:solidFill>
                  <a:srgbClr val="FF0000"/>
                </a:solidFill>
              </a:rPr>
              <a:t>Cyclone II</a:t>
            </a:r>
            <a:r>
              <a:rPr lang="ko-KR" altLang="en-US" b="1" dirty="0">
                <a:solidFill>
                  <a:srgbClr val="FF0000"/>
                </a:solidFill>
              </a:rPr>
              <a:t>를 </a:t>
            </a:r>
            <a:r>
              <a:rPr lang="ko-KR" altLang="en-US" b="1" dirty="0" err="1">
                <a:solidFill>
                  <a:srgbClr val="FF0000"/>
                </a:solidFill>
              </a:rPr>
              <a:t>참고해야함</a:t>
            </a:r>
            <a:r>
              <a:rPr lang="en-US" altLang="ko-KR" b="1" dirty="0">
                <a:solidFill>
                  <a:srgbClr val="FF0000"/>
                </a:solidFill>
              </a:rPr>
              <a:t>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CB4BCB3-5336-81A7-53C4-90EBB1EBC7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030866"/>
              </p:ext>
            </p:extLst>
          </p:nvPr>
        </p:nvGraphicFramePr>
        <p:xfrm>
          <a:off x="8239027" y="814090"/>
          <a:ext cx="3355942" cy="5897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7971">
                  <a:extLst>
                    <a:ext uri="{9D8B030D-6E8A-4147-A177-3AD203B41FA5}">
                      <a16:colId xmlns:a16="http://schemas.microsoft.com/office/drawing/2014/main" val="2261878798"/>
                    </a:ext>
                  </a:extLst>
                </a:gridCol>
                <a:gridCol w="1677971">
                  <a:extLst>
                    <a:ext uri="{9D8B030D-6E8A-4147-A177-3AD203B41FA5}">
                      <a16:colId xmlns:a16="http://schemas.microsoft.com/office/drawing/2014/main" val="277789164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Cyclone II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862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Pin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Pin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064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LED1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AF7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3912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LED2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AE7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0111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LED3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AB8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1603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LED4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W8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3716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LED5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AF6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7867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LED6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AE6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7111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LED7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AD7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74536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LED8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AC7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61635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SW_A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Y10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0781939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SW_B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W10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7764707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SW_C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AA9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164309"/>
                  </a:ext>
                </a:extLst>
              </a:tr>
              <a:tr h="359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SW_D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V9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0469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SW_E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AE9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05700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SW_F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AC9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48677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69464C1F-4D1A-C3F5-43F9-2BE83F0B5BAD}"/>
              </a:ext>
            </a:extLst>
          </p:cNvPr>
          <p:cNvSpPr/>
          <p:nvPr/>
        </p:nvSpPr>
        <p:spPr>
          <a:xfrm>
            <a:off x="2488676" y="5357404"/>
            <a:ext cx="848413" cy="960291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06802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0AA68CE-8595-5991-9392-2A5653AD8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576" y="1543265"/>
            <a:ext cx="8791575" cy="7048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5222C46-1EE8-9AFB-B1AE-538FA0214978}"/>
              </a:ext>
            </a:extLst>
          </p:cNvPr>
          <p:cNvSpPr/>
          <p:nvPr/>
        </p:nvSpPr>
        <p:spPr>
          <a:xfrm>
            <a:off x="9606028" y="1972086"/>
            <a:ext cx="280354" cy="257175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158EE9-202C-C591-F621-7308D402CC3B}"/>
              </a:ext>
            </a:extLst>
          </p:cNvPr>
          <p:cNvSpPr txBox="1"/>
          <p:nvPr/>
        </p:nvSpPr>
        <p:spPr>
          <a:xfrm>
            <a:off x="323850" y="75426"/>
            <a:ext cx="118681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HBE-Combo </a:t>
            </a:r>
            <a:r>
              <a:rPr lang="en-US" altLang="ko-KR" b="1" dirty="0" err="1"/>
              <a:t>ll</a:t>
            </a:r>
            <a:r>
              <a:rPr lang="ko-KR" altLang="en-US" b="1" dirty="0"/>
              <a:t> </a:t>
            </a:r>
            <a:r>
              <a:rPr lang="en-US" altLang="ko-KR" b="1" dirty="0"/>
              <a:t>Kit</a:t>
            </a:r>
            <a:r>
              <a:rPr lang="ko-KR" altLang="en-US" b="1" dirty="0"/>
              <a:t>에 다운로드를 받아보자</a:t>
            </a:r>
            <a:r>
              <a:rPr lang="en-US" altLang="ko-KR" b="1" dirty="0"/>
              <a:t>. </a:t>
            </a:r>
            <a:r>
              <a:rPr lang="ko-KR" altLang="en-US" b="1" dirty="0"/>
              <a:t>일단 아래 작업 </a:t>
            </a:r>
            <a:r>
              <a:rPr lang="ko-KR" altLang="en-US" b="1" dirty="0" err="1"/>
              <a:t>표시물중에</a:t>
            </a:r>
            <a:r>
              <a:rPr lang="ko-KR" altLang="en-US" b="1" dirty="0"/>
              <a:t> 빨간색으로 표시된 </a:t>
            </a:r>
            <a:r>
              <a:rPr lang="en-US" altLang="ko-KR" b="1" dirty="0"/>
              <a:t>Programmer</a:t>
            </a:r>
            <a:r>
              <a:rPr lang="ko-KR" altLang="en-US" b="1" dirty="0"/>
              <a:t>를 클릭한다</a:t>
            </a:r>
            <a:r>
              <a:rPr lang="en-US" altLang="ko-KR" b="1" dirty="0"/>
              <a:t>. </a:t>
            </a:r>
            <a:r>
              <a:rPr lang="ko-KR" altLang="en-US" b="1" dirty="0">
                <a:solidFill>
                  <a:srgbClr val="FF0000"/>
                </a:solidFill>
              </a:rPr>
              <a:t>항상 다운받기 전 </a:t>
            </a:r>
            <a:r>
              <a:rPr lang="en-US" altLang="ko-KR" b="1" dirty="0">
                <a:solidFill>
                  <a:srgbClr val="FF0000"/>
                </a:solidFill>
              </a:rPr>
              <a:t>Compile </a:t>
            </a:r>
            <a:r>
              <a:rPr lang="ko-KR" altLang="en-US" b="1" dirty="0">
                <a:solidFill>
                  <a:srgbClr val="FF0000"/>
                </a:solidFill>
              </a:rPr>
              <a:t>다시 하기</a:t>
            </a:r>
            <a:r>
              <a:rPr lang="en-US" altLang="ko-KR" b="1" dirty="0">
                <a:solidFill>
                  <a:srgbClr val="FF0000"/>
                </a:solidFill>
              </a:rPr>
              <a:t>!!</a:t>
            </a:r>
          </a:p>
          <a:p>
            <a:r>
              <a:rPr lang="en-US" altLang="ko-KR" b="1" dirty="0" err="1"/>
              <a:t>Hadware</a:t>
            </a:r>
            <a:r>
              <a:rPr lang="en-US" altLang="ko-KR" b="1" dirty="0"/>
              <a:t> Setup</a:t>
            </a:r>
            <a:r>
              <a:rPr lang="ko-KR" altLang="en-US" b="1" dirty="0"/>
              <a:t>이 </a:t>
            </a:r>
            <a:r>
              <a:rPr lang="en-US" altLang="ko-KR" b="1" dirty="0">
                <a:solidFill>
                  <a:srgbClr val="FF0000"/>
                </a:solidFill>
              </a:rPr>
              <a:t>USB-Blaster</a:t>
            </a:r>
            <a:r>
              <a:rPr lang="ko-KR" altLang="en-US" b="1" dirty="0"/>
              <a:t>로 </a:t>
            </a:r>
            <a:r>
              <a:rPr lang="ko-KR" altLang="en-US" b="1" dirty="0" err="1"/>
              <a:t>되어있는지와</a:t>
            </a:r>
            <a:r>
              <a:rPr lang="ko-KR" altLang="en-US" b="1" dirty="0"/>
              <a:t> </a:t>
            </a:r>
            <a:r>
              <a:rPr lang="en-US" altLang="ko-KR" b="1" dirty="0"/>
              <a:t>Mode</a:t>
            </a:r>
            <a:r>
              <a:rPr lang="ko-KR" altLang="en-US" b="1" dirty="0"/>
              <a:t>가 </a:t>
            </a:r>
            <a:r>
              <a:rPr lang="en-US" altLang="ko-KR" b="1" dirty="0">
                <a:solidFill>
                  <a:srgbClr val="FF0000"/>
                </a:solidFill>
              </a:rPr>
              <a:t>JTAG</a:t>
            </a:r>
            <a:r>
              <a:rPr lang="ko-KR" altLang="en-US" b="1" dirty="0"/>
              <a:t>인지 확인후 </a:t>
            </a:r>
            <a:r>
              <a:rPr lang="en-US" altLang="ko-KR" b="1" dirty="0"/>
              <a:t>Start </a:t>
            </a:r>
            <a:r>
              <a:rPr lang="ko-KR" altLang="en-US" b="1" dirty="0"/>
              <a:t>버튼을 누르면 다운로드가 된다</a:t>
            </a:r>
            <a:r>
              <a:rPr lang="en-US" altLang="ko-KR" b="1" dirty="0"/>
              <a:t>. </a:t>
            </a:r>
          </a:p>
          <a:p>
            <a:r>
              <a:rPr lang="ko-KR" altLang="en-US" b="1" dirty="0"/>
              <a:t>이때 </a:t>
            </a:r>
            <a:r>
              <a:rPr lang="en-US" altLang="ko-KR" b="1" dirty="0"/>
              <a:t>Progress</a:t>
            </a:r>
            <a:r>
              <a:rPr lang="ko-KR" altLang="en-US" b="1" dirty="0"/>
              <a:t>가 </a:t>
            </a:r>
            <a:r>
              <a:rPr lang="en-US" altLang="ko-KR" b="1" dirty="0"/>
              <a:t>100%</a:t>
            </a:r>
            <a:r>
              <a:rPr lang="ko-KR" altLang="en-US" b="1" dirty="0"/>
              <a:t>가 되면 다운로드가 </a:t>
            </a:r>
            <a:r>
              <a:rPr lang="ko-KR" altLang="en-US" b="1" dirty="0" err="1"/>
              <a:t>완료된것이다</a:t>
            </a:r>
            <a:r>
              <a:rPr lang="en-US" altLang="ko-KR" b="1" dirty="0"/>
              <a:t>. </a:t>
            </a:r>
            <a:r>
              <a:rPr lang="ko-KR" altLang="en-US" b="1" dirty="0"/>
              <a:t>그후</a:t>
            </a:r>
            <a:r>
              <a:rPr lang="en-US" altLang="ko-KR" b="1" dirty="0"/>
              <a:t>, </a:t>
            </a:r>
            <a:r>
              <a:rPr lang="ko-KR" altLang="en-US" b="1" dirty="0"/>
              <a:t>시뮬레이션 결과와 실제 </a:t>
            </a:r>
            <a:r>
              <a:rPr lang="en-US" altLang="ko-KR" b="1" dirty="0"/>
              <a:t>Kit</a:t>
            </a:r>
            <a:r>
              <a:rPr lang="ko-KR" altLang="en-US" b="1" dirty="0"/>
              <a:t>에서도 그와 같이 동작하는지 확인한다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E1E6110-B19C-64A5-F22C-8BB8EF264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940" y="2343991"/>
            <a:ext cx="8632846" cy="453179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936341B-7F2B-033A-3196-9E7E51B485B4}"/>
              </a:ext>
            </a:extLst>
          </p:cNvPr>
          <p:cNvSpPr/>
          <p:nvPr/>
        </p:nvSpPr>
        <p:spPr>
          <a:xfrm>
            <a:off x="1837751" y="3020594"/>
            <a:ext cx="641498" cy="2222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B7B8C7-284A-F42C-E3E9-BD86D4CCA7FE}"/>
              </a:ext>
            </a:extLst>
          </p:cNvPr>
          <p:cNvSpPr/>
          <p:nvPr/>
        </p:nvSpPr>
        <p:spPr>
          <a:xfrm>
            <a:off x="1828323" y="2639314"/>
            <a:ext cx="1537045" cy="2222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BFBAD2D-8C40-E79E-A383-A44D6E14DD56}"/>
              </a:ext>
            </a:extLst>
          </p:cNvPr>
          <p:cNvSpPr/>
          <p:nvPr/>
        </p:nvSpPr>
        <p:spPr>
          <a:xfrm>
            <a:off x="9226029" y="2639314"/>
            <a:ext cx="1345121" cy="2222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E2914F7-BAA3-8EA3-C65B-3B9E42A63670}"/>
              </a:ext>
            </a:extLst>
          </p:cNvPr>
          <p:cNvSpPr/>
          <p:nvPr/>
        </p:nvSpPr>
        <p:spPr>
          <a:xfrm>
            <a:off x="1423217" y="2342972"/>
            <a:ext cx="433633" cy="433633"/>
          </a:xfrm>
          <a:prstGeom prst="ellipse">
            <a:avLst/>
          </a:prstGeom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6C12629-CDF1-2685-51FA-FB153A14EAFF}"/>
              </a:ext>
            </a:extLst>
          </p:cNvPr>
          <p:cNvSpPr/>
          <p:nvPr/>
        </p:nvSpPr>
        <p:spPr>
          <a:xfrm>
            <a:off x="1409998" y="2933210"/>
            <a:ext cx="433633" cy="433633"/>
          </a:xfrm>
          <a:prstGeom prst="ellipse">
            <a:avLst/>
          </a:prstGeom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58D002C-01EC-313D-DDB3-2EB9D2BEBB9A}"/>
              </a:ext>
            </a:extLst>
          </p:cNvPr>
          <p:cNvSpPr/>
          <p:nvPr/>
        </p:nvSpPr>
        <p:spPr>
          <a:xfrm>
            <a:off x="8929985" y="2259015"/>
            <a:ext cx="433633" cy="433633"/>
          </a:xfrm>
          <a:prstGeom prst="ellipse">
            <a:avLst/>
          </a:prstGeom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50646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15E03-512A-7E2D-CA44-2DE6567C6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D66422-1168-5357-EDB1-16B2AEBA3030}"/>
              </a:ext>
            </a:extLst>
          </p:cNvPr>
          <p:cNvSpPr txBox="1"/>
          <p:nvPr/>
        </p:nvSpPr>
        <p:spPr>
          <a:xfrm>
            <a:off x="4567801" y="2367171"/>
            <a:ext cx="30563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/>
              <a:t>VHDL </a:t>
            </a:r>
            <a:r>
              <a:rPr lang="ko-KR" altLang="en-US" sz="4400" b="1" dirty="0"/>
              <a:t>코딩</a:t>
            </a:r>
            <a:endParaRPr lang="en-US" altLang="ko-KR" sz="4400" b="1" dirty="0"/>
          </a:p>
          <a:p>
            <a:r>
              <a:rPr lang="en-US" altLang="ko-KR" sz="4400" b="1" dirty="0"/>
              <a:t>Page 229</a:t>
            </a:r>
          </a:p>
          <a:p>
            <a:r>
              <a:rPr lang="ko-KR" altLang="en-US" sz="4400" b="1" dirty="0"/>
              <a:t>실험 </a:t>
            </a:r>
            <a:r>
              <a:rPr lang="en-US" altLang="ko-KR" sz="4400" b="1" dirty="0"/>
              <a:t>5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1332601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132F9F4-F9DC-1543-27C3-2F5DCA74A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900"/>
            <a:ext cx="12192000" cy="55310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96E803-2FD1-3FAE-91C3-1FC2AEBF6376}"/>
              </a:ext>
            </a:extLst>
          </p:cNvPr>
          <p:cNvSpPr txBox="1"/>
          <p:nvPr/>
        </p:nvSpPr>
        <p:spPr>
          <a:xfrm>
            <a:off x="323850" y="167759"/>
            <a:ext cx="11868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File -&gt; New -&gt; VHDL File</a:t>
            </a:r>
            <a:r>
              <a:rPr lang="ko-KR" altLang="en-US" b="1" dirty="0"/>
              <a:t>를 선택한 후 </a:t>
            </a:r>
            <a:r>
              <a:rPr lang="en-US" altLang="ko-KR" b="1" dirty="0"/>
              <a:t>OK </a:t>
            </a:r>
            <a:r>
              <a:rPr lang="ko-KR" altLang="en-US" b="1" dirty="0"/>
              <a:t>버튼을 누르면 코딩창이 생성된다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11003B-865A-21BB-6AC9-D860AFEEDCD2}"/>
              </a:ext>
            </a:extLst>
          </p:cNvPr>
          <p:cNvSpPr/>
          <p:nvPr/>
        </p:nvSpPr>
        <p:spPr>
          <a:xfrm>
            <a:off x="1" y="980197"/>
            <a:ext cx="207390" cy="188727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AEAF1C5-7274-AE47-F6C5-2889E9536201}"/>
              </a:ext>
            </a:extLst>
          </p:cNvPr>
          <p:cNvSpPr/>
          <p:nvPr/>
        </p:nvSpPr>
        <p:spPr>
          <a:xfrm>
            <a:off x="-9426" y="546564"/>
            <a:ext cx="433633" cy="433633"/>
          </a:xfrm>
          <a:prstGeom prst="ellipse">
            <a:avLst/>
          </a:prstGeom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ED615A-F45C-0594-CE84-55772958670B}"/>
              </a:ext>
            </a:extLst>
          </p:cNvPr>
          <p:cNvSpPr/>
          <p:nvPr/>
        </p:nvSpPr>
        <p:spPr>
          <a:xfrm>
            <a:off x="5252303" y="3970064"/>
            <a:ext cx="433632" cy="187157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B27605F-5A68-9DA4-18CD-5B991DA2C511}"/>
              </a:ext>
            </a:extLst>
          </p:cNvPr>
          <p:cNvSpPr/>
          <p:nvPr/>
        </p:nvSpPr>
        <p:spPr>
          <a:xfrm>
            <a:off x="4837522" y="3723588"/>
            <a:ext cx="433633" cy="433633"/>
          </a:xfrm>
          <a:prstGeom prst="ellipse">
            <a:avLst/>
          </a:prstGeom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B83514-CED6-FB8A-016E-5F33B3EB326B}"/>
              </a:ext>
            </a:extLst>
          </p:cNvPr>
          <p:cNvSpPr/>
          <p:nvPr/>
        </p:nvSpPr>
        <p:spPr>
          <a:xfrm>
            <a:off x="6213835" y="5698359"/>
            <a:ext cx="526329" cy="308741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2417779-016C-D12B-3A79-62527EA79BD8}"/>
              </a:ext>
            </a:extLst>
          </p:cNvPr>
          <p:cNvSpPr/>
          <p:nvPr/>
        </p:nvSpPr>
        <p:spPr>
          <a:xfrm>
            <a:off x="5879183" y="5323513"/>
            <a:ext cx="433633" cy="433633"/>
          </a:xfrm>
          <a:prstGeom prst="ellipse">
            <a:avLst/>
          </a:prstGeom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9209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E0CF1C4-BE4B-BC7B-A07C-84F9CAF6E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24" y="445101"/>
            <a:ext cx="11390152" cy="596779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3B54696-FCE2-1DA1-A6C2-E6DD268B9F04}"/>
              </a:ext>
            </a:extLst>
          </p:cNvPr>
          <p:cNvSpPr/>
          <p:nvPr/>
        </p:nvSpPr>
        <p:spPr>
          <a:xfrm>
            <a:off x="6212264" y="5637228"/>
            <a:ext cx="763571" cy="282805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F0A9F2-61B8-C53A-359C-5BF7A4875AA1}"/>
              </a:ext>
            </a:extLst>
          </p:cNvPr>
          <p:cNvSpPr txBox="1"/>
          <p:nvPr/>
        </p:nvSpPr>
        <p:spPr>
          <a:xfrm>
            <a:off x="269838" y="62297"/>
            <a:ext cx="693224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/>
              <a:t>New Project Wizard : Introduction </a:t>
            </a:r>
            <a:r>
              <a:rPr lang="ko-KR" altLang="en-US" b="1" dirty="0"/>
              <a:t>창이 나오면 </a:t>
            </a:r>
            <a:r>
              <a:rPr lang="en-US" altLang="ko-KR" b="1" dirty="0"/>
              <a:t>Next</a:t>
            </a:r>
            <a:r>
              <a:rPr lang="ko-KR" altLang="en-US" b="1" dirty="0"/>
              <a:t>를 누른다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282362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74E9B3-45EC-D1F8-2E82-24CE0E6E08F3}"/>
              </a:ext>
            </a:extLst>
          </p:cNvPr>
          <p:cNvSpPr txBox="1"/>
          <p:nvPr/>
        </p:nvSpPr>
        <p:spPr>
          <a:xfrm>
            <a:off x="323850" y="167759"/>
            <a:ext cx="10705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실험 </a:t>
            </a:r>
            <a:r>
              <a:rPr lang="en-US" altLang="ko-KR" b="1" dirty="0"/>
              <a:t>5. </a:t>
            </a:r>
            <a:r>
              <a:rPr lang="ko-KR" altLang="en-US" b="1" dirty="0"/>
              <a:t>본 실험은 </a:t>
            </a:r>
            <a:r>
              <a:rPr lang="en-US" altLang="ko-KR" b="1" dirty="0"/>
              <a:t>4</a:t>
            </a:r>
            <a:r>
              <a:rPr lang="ko-KR" altLang="en-US" b="1" dirty="0"/>
              <a:t>개의 스위치를 읽어 입력된 스위치 값을 </a:t>
            </a:r>
            <a:r>
              <a:rPr lang="en-US" altLang="ko-KR" b="1" dirty="0"/>
              <a:t>7-segment</a:t>
            </a:r>
            <a:r>
              <a:rPr lang="ko-KR" altLang="en-US" b="1" dirty="0"/>
              <a:t>에 표시하는 방법을 다룬다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7E1F9-5BA8-507A-4B96-3A357AA5410C}"/>
              </a:ext>
            </a:extLst>
          </p:cNvPr>
          <p:cNvSpPr txBox="1"/>
          <p:nvPr/>
        </p:nvSpPr>
        <p:spPr>
          <a:xfrm>
            <a:off x="323850" y="648526"/>
            <a:ext cx="107055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본 트레이닝 키트에서는 스위치를 누르면 </a:t>
            </a:r>
            <a:r>
              <a:rPr lang="en-US" altLang="ko-KR" b="1" dirty="0"/>
              <a:t>ALTERA Chip</a:t>
            </a:r>
            <a:r>
              <a:rPr lang="ko-KR" altLang="en-US" b="1" dirty="0"/>
              <a:t>에 연결된 </a:t>
            </a:r>
            <a:r>
              <a:rPr lang="en-US" altLang="ko-KR" b="1" dirty="0"/>
              <a:t>PORT</a:t>
            </a:r>
            <a:r>
              <a:rPr lang="ko-KR" altLang="en-US" b="1" dirty="0"/>
              <a:t>의 상태가 </a:t>
            </a:r>
            <a:r>
              <a:rPr lang="ko-KR" altLang="en-US" b="1" dirty="0" err="1"/>
              <a:t>로직적으로</a:t>
            </a:r>
            <a:r>
              <a:rPr lang="ko-KR" altLang="en-US" b="1" dirty="0"/>
              <a:t> </a:t>
            </a:r>
            <a:r>
              <a:rPr lang="en-US" altLang="ko-KR" b="1" dirty="0"/>
              <a:t>High </a:t>
            </a:r>
            <a:r>
              <a:rPr lang="ko-KR" altLang="en-US" b="1" dirty="0"/>
              <a:t>즉</a:t>
            </a:r>
            <a:r>
              <a:rPr lang="en-US" altLang="ko-KR" b="1" dirty="0"/>
              <a:t>, ‘1’</a:t>
            </a:r>
            <a:r>
              <a:rPr lang="ko-KR" altLang="en-US" b="1" dirty="0"/>
              <a:t>이 입력되는 구조로 있기 때문에 어떠한 키도 누르지 않는다면 모든 </a:t>
            </a:r>
            <a:r>
              <a:rPr lang="en-US" altLang="ko-KR" b="1" dirty="0"/>
              <a:t>PORT</a:t>
            </a:r>
            <a:r>
              <a:rPr lang="ko-KR" altLang="en-US" b="1" dirty="0"/>
              <a:t>의 상태는 </a:t>
            </a:r>
            <a:r>
              <a:rPr lang="en-US" altLang="ko-KR" b="1" dirty="0"/>
              <a:t>Low </a:t>
            </a:r>
            <a:r>
              <a:rPr lang="ko-KR" altLang="en-US" b="1" dirty="0"/>
              <a:t>즉</a:t>
            </a:r>
            <a:r>
              <a:rPr lang="en-US" altLang="ko-KR" b="1" dirty="0"/>
              <a:t>, ‘0’</a:t>
            </a:r>
            <a:r>
              <a:rPr lang="ko-KR" altLang="en-US" b="1" dirty="0"/>
              <a:t>이 입력되고 있음을 알 수 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DFC54F5-95AB-2DC9-4F53-82DF527012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32564"/>
              </p:ext>
            </p:extLst>
          </p:nvPr>
        </p:nvGraphicFramePr>
        <p:xfrm>
          <a:off x="2740058" y="1976454"/>
          <a:ext cx="3355942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7971">
                  <a:extLst>
                    <a:ext uri="{9D8B030D-6E8A-4147-A177-3AD203B41FA5}">
                      <a16:colId xmlns:a16="http://schemas.microsoft.com/office/drawing/2014/main" val="2261878798"/>
                    </a:ext>
                  </a:extLst>
                </a:gridCol>
                <a:gridCol w="1677971">
                  <a:extLst>
                    <a:ext uri="{9D8B030D-6E8A-4147-A177-3AD203B41FA5}">
                      <a16:colId xmlns:a16="http://schemas.microsoft.com/office/drawing/2014/main" val="277789164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Cyclone II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862766"/>
                  </a:ext>
                </a:extLst>
              </a:tr>
              <a:tr h="185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입 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06418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Pin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Pin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684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SW_A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Y10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3912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SW_B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W10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0111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SW_C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AA9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1603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SW_D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V9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3716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SEG_COM_0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Y1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7867514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EA6ED8F-7383-DFD7-F1B8-B1E147059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362396"/>
              </p:ext>
            </p:extLst>
          </p:nvPr>
        </p:nvGraphicFramePr>
        <p:xfrm>
          <a:off x="6795940" y="1976454"/>
          <a:ext cx="3355942" cy="366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7971">
                  <a:extLst>
                    <a:ext uri="{9D8B030D-6E8A-4147-A177-3AD203B41FA5}">
                      <a16:colId xmlns:a16="http://schemas.microsoft.com/office/drawing/2014/main" val="1528449632"/>
                    </a:ext>
                  </a:extLst>
                </a:gridCol>
                <a:gridCol w="1677971">
                  <a:extLst>
                    <a:ext uri="{9D8B030D-6E8A-4147-A177-3AD203B41FA5}">
                      <a16:colId xmlns:a16="http://schemas.microsoft.com/office/drawing/2014/main" val="3331557232"/>
                    </a:ext>
                  </a:extLst>
                </a:gridCol>
              </a:tblGrid>
              <a:tr h="18542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Cyclone II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4907905"/>
                  </a:ext>
                </a:extLst>
              </a:tr>
              <a:tr h="18542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출 력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070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Pin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Pin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79490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SEG_A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AF5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641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SEG_B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AE5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608814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SEG_C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AD6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50635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SEG_D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AC6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2559627"/>
                  </a:ext>
                </a:extLst>
              </a:tr>
              <a:tr h="3594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SEG_E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AA2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97834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SEG_F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AA1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2399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SEG_G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AA6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4966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36177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72BA356-DD80-08E1-89B4-18AF554A0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712" y="1323975"/>
            <a:ext cx="6124575" cy="4210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7BF284-D9D4-3ED1-5B19-1CB19206D578}"/>
              </a:ext>
            </a:extLst>
          </p:cNvPr>
          <p:cNvSpPr txBox="1"/>
          <p:nvPr/>
        </p:nvSpPr>
        <p:spPr>
          <a:xfrm>
            <a:off x="333277" y="290308"/>
            <a:ext cx="10705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코딩 전 항상 </a:t>
            </a:r>
            <a:r>
              <a:rPr lang="en-US" altLang="ko-KR" b="1" dirty="0"/>
              <a:t>VHDL File</a:t>
            </a:r>
            <a:r>
              <a:rPr lang="ko-KR" altLang="en-US" b="1" dirty="0"/>
              <a:t>을 저장하면서 할 것</a:t>
            </a:r>
            <a:r>
              <a:rPr lang="en-US" altLang="ko-KR" b="1" dirty="0"/>
              <a:t>!!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677133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0DAA2D-7CAC-A300-4AAF-2668A61E7017}"/>
              </a:ext>
            </a:extLst>
          </p:cNvPr>
          <p:cNvSpPr txBox="1"/>
          <p:nvPr/>
        </p:nvSpPr>
        <p:spPr>
          <a:xfrm>
            <a:off x="1212179" y="2459504"/>
            <a:ext cx="976764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/>
              <a:t>코딩 파일은 </a:t>
            </a:r>
            <a:r>
              <a:rPr lang="en-US" altLang="ko-KR" sz="4000" b="1" dirty="0"/>
              <a:t>button_7segment.txt</a:t>
            </a:r>
            <a:r>
              <a:rPr lang="ko-KR" altLang="en-US" sz="4000" b="1" dirty="0"/>
              <a:t>파일로 </a:t>
            </a:r>
            <a:r>
              <a:rPr lang="ko-KR" altLang="en-US" sz="4000" b="1" dirty="0" err="1"/>
              <a:t>첨부해놓았습니다</a:t>
            </a:r>
            <a:r>
              <a:rPr lang="en-US" altLang="ko-KR" sz="4000" b="1" dirty="0"/>
              <a:t>.</a:t>
            </a:r>
          </a:p>
          <a:p>
            <a:r>
              <a:rPr lang="ko-KR" altLang="en-US" sz="4000" b="1" dirty="0"/>
              <a:t>주석도 </a:t>
            </a:r>
            <a:r>
              <a:rPr lang="ko-KR" altLang="en-US" sz="4000" b="1" dirty="0" err="1"/>
              <a:t>달아놨으니</a:t>
            </a:r>
            <a:r>
              <a:rPr lang="ko-KR" altLang="en-US" sz="4000" b="1" dirty="0"/>
              <a:t> 보시면 </a:t>
            </a:r>
            <a:r>
              <a:rPr lang="ko-KR" altLang="en-US" sz="4000" b="1" dirty="0" err="1"/>
              <a:t>될것같습니다</a:t>
            </a:r>
            <a:r>
              <a:rPr lang="en-US" altLang="ko-KR" sz="4000" b="1" dirty="0"/>
              <a:t>.</a:t>
            </a:r>
            <a:endParaRPr lang="ko-KR" altLang="en-US" sz="4000" b="1" dirty="0"/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A90949C0-7751-3351-B568-DA8D9C8F09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9391531"/>
              </p:ext>
            </p:extLst>
          </p:nvPr>
        </p:nvGraphicFramePr>
        <p:xfrm>
          <a:off x="5429250" y="4664206"/>
          <a:ext cx="13335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2" imgW="1333515" imgH="514350" progId="Package">
                  <p:embed/>
                </p:oleObj>
              </mc:Choice>
              <mc:Fallback>
                <p:oleObj name="포장기 셸 개체" showAsIcon="1" r:id="rId2" imgW="1333515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29250" y="4664206"/>
                        <a:ext cx="133350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43179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5BC6AF4-7D06-B352-D4A1-C20D9F27C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708" y="1435468"/>
            <a:ext cx="6316584" cy="39870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469BCF-6096-5BBA-1D87-339CDDC44BF9}"/>
              </a:ext>
            </a:extLst>
          </p:cNvPr>
          <p:cNvSpPr txBox="1"/>
          <p:nvPr/>
        </p:nvSpPr>
        <p:spPr>
          <a:xfrm>
            <a:off x="333277" y="290308"/>
            <a:ext cx="107055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코딩 후</a:t>
            </a:r>
            <a:r>
              <a:rPr lang="en-US" altLang="ko-KR" b="1" dirty="0"/>
              <a:t>, </a:t>
            </a:r>
            <a:r>
              <a:rPr lang="en-US" altLang="ko-KR" b="1" dirty="0" err="1"/>
              <a:t>Complie</a:t>
            </a:r>
            <a:r>
              <a:rPr lang="en-US" altLang="ko-KR" b="1" dirty="0"/>
              <a:t> </a:t>
            </a:r>
            <a:r>
              <a:rPr lang="ko-KR" altLang="en-US" b="1" dirty="0"/>
              <a:t>전 </a:t>
            </a:r>
            <a:r>
              <a:rPr lang="en-US" altLang="ko-KR" b="1" dirty="0"/>
              <a:t>Project Navigator</a:t>
            </a:r>
            <a:r>
              <a:rPr lang="ko-KR" altLang="en-US" b="1" dirty="0"/>
              <a:t>의 </a:t>
            </a:r>
            <a:r>
              <a:rPr lang="en-US" altLang="ko-KR" b="1" dirty="0"/>
              <a:t>Entity</a:t>
            </a:r>
            <a:r>
              <a:rPr lang="ko-KR" altLang="en-US" b="1" dirty="0"/>
              <a:t>에서 </a:t>
            </a:r>
            <a:r>
              <a:rPr lang="en-US" altLang="ko-KR" b="1" dirty="0"/>
              <a:t>Cyclone II</a:t>
            </a:r>
            <a:r>
              <a:rPr lang="ko-KR" altLang="en-US" b="1" dirty="0"/>
              <a:t>을 </a:t>
            </a:r>
            <a:r>
              <a:rPr lang="ko-KR" altLang="en-US" b="1" dirty="0" err="1"/>
              <a:t>우클릭</a:t>
            </a:r>
            <a:r>
              <a:rPr lang="ko-KR" altLang="en-US" b="1" dirty="0"/>
              <a:t> 해서 </a:t>
            </a:r>
            <a:r>
              <a:rPr lang="en-US" altLang="ko-KR" b="1" dirty="0"/>
              <a:t>Settings</a:t>
            </a:r>
            <a:r>
              <a:rPr lang="ko-KR" altLang="en-US" b="1" dirty="0"/>
              <a:t>에 들어간다</a:t>
            </a:r>
            <a:r>
              <a:rPr lang="en-US" altLang="ko-KR" b="1" dirty="0"/>
              <a:t>.</a:t>
            </a:r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070401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BB36BBD-1A20-5DBF-0AFE-970A4FA670B9}"/>
              </a:ext>
            </a:extLst>
          </p:cNvPr>
          <p:cNvSpPr txBox="1"/>
          <p:nvPr/>
        </p:nvSpPr>
        <p:spPr>
          <a:xfrm>
            <a:off x="333277" y="82919"/>
            <a:ext cx="107055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Category</a:t>
            </a:r>
            <a:r>
              <a:rPr lang="ko-KR" altLang="en-US" b="1" dirty="0"/>
              <a:t>에서 </a:t>
            </a:r>
            <a:r>
              <a:rPr lang="en-US" altLang="ko-KR" b="1" dirty="0"/>
              <a:t>General </a:t>
            </a:r>
            <a:r>
              <a:rPr lang="ko-KR" altLang="en-US" b="1" dirty="0"/>
              <a:t>선택후에 </a:t>
            </a:r>
            <a:r>
              <a:rPr lang="en-US" altLang="ko-KR" b="1" dirty="0"/>
              <a:t>Top-level </a:t>
            </a:r>
            <a:r>
              <a:rPr lang="en-US" altLang="ko-KR" b="1" dirty="0" err="1"/>
              <a:t>entit</a:t>
            </a:r>
            <a:r>
              <a:rPr lang="ko-KR" altLang="en-US" b="1" dirty="0"/>
              <a:t>가 </a:t>
            </a:r>
            <a:r>
              <a:rPr lang="en-US" altLang="ko-KR" b="1" dirty="0"/>
              <a:t>architecture</a:t>
            </a:r>
            <a:r>
              <a:rPr lang="ko-KR" altLang="en-US" b="1" dirty="0"/>
              <a:t>의 이름과 </a:t>
            </a:r>
            <a:r>
              <a:rPr lang="ko-KR" altLang="en-US" b="1" dirty="0" err="1"/>
              <a:t>같은지</a:t>
            </a:r>
            <a:r>
              <a:rPr lang="ko-KR" altLang="en-US" b="1" dirty="0"/>
              <a:t> 확인한다</a:t>
            </a:r>
            <a:r>
              <a:rPr lang="en-US" altLang="ko-KR" b="1" dirty="0"/>
              <a:t>.</a:t>
            </a:r>
          </a:p>
          <a:p>
            <a:r>
              <a:rPr lang="ko-KR" altLang="en-US" b="1" dirty="0"/>
              <a:t>다르면 </a:t>
            </a:r>
            <a:r>
              <a:rPr lang="en-US" altLang="ko-KR" b="1" dirty="0" err="1"/>
              <a:t>Complie</a:t>
            </a:r>
            <a:r>
              <a:rPr lang="ko-KR" altLang="en-US" b="1" dirty="0"/>
              <a:t>이 안됨</a:t>
            </a:r>
            <a:r>
              <a:rPr lang="en-US" altLang="ko-KR" b="1" dirty="0"/>
              <a:t>!</a:t>
            </a:r>
            <a:r>
              <a:rPr lang="ko-KR" altLang="en-US" b="1" dirty="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4F6BE8-BBB5-2C3C-3482-2B63DE7C4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7283"/>
            <a:ext cx="12192000" cy="617071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BA54713-8E62-B86C-BB4B-ABA5B01A1A2B}"/>
              </a:ext>
            </a:extLst>
          </p:cNvPr>
          <p:cNvSpPr/>
          <p:nvPr/>
        </p:nvSpPr>
        <p:spPr>
          <a:xfrm>
            <a:off x="933255" y="2224536"/>
            <a:ext cx="2762052" cy="21700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E7B520-E755-3D02-D587-0FE23618E486}"/>
              </a:ext>
            </a:extLst>
          </p:cNvPr>
          <p:cNvSpPr/>
          <p:nvPr/>
        </p:nvSpPr>
        <p:spPr>
          <a:xfrm>
            <a:off x="499622" y="1899406"/>
            <a:ext cx="433633" cy="433633"/>
          </a:xfrm>
          <a:prstGeom prst="ellipse">
            <a:avLst/>
          </a:prstGeom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2300AF-6B48-F2AF-4FB4-10EC40F63695}"/>
              </a:ext>
            </a:extLst>
          </p:cNvPr>
          <p:cNvSpPr/>
          <p:nvPr/>
        </p:nvSpPr>
        <p:spPr>
          <a:xfrm>
            <a:off x="7758261" y="2554473"/>
            <a:ext cx="4185499" cy="292422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A267A27-0B43-7DC0-A430-0DA62089FD85}"/>
              </a:ext>
            </a:extLst>
          </p:cNvPr>
          <p:cNvSpPr/>
          <p:nvPr/>
        </p:nvSpPr>
        <p:spPr>
          <a:xfrm>
            <a:off x="7324628" y="2224536"/>
            <a:ext cx="433633" cy="433633"/>
          </a:xfrm>
          <a:prstGeom prst="ellipse">
            <a:avLst/>
          </a:prstGeom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42059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A53E52-5723-6C80-BCCF-784D0A0FF0F2}"/>
              </a:ext>
            </a:extLst>
          </p:cNvPr>
          <p:cNvSpPr txBox="1"/>
          <p:nvPr/>
        </p:nvSpPr>
        <p:spPr>
          <a:xfrm>
            <a:off x="333277" y="82919"/>
            <a:ext cx="107055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/>
              <a:t>Complie</a:t>
            </a:r>
            <a:r>
              <a:rPr lang="en-US" altLang="ko-KR" b="1" dirty="0"/>
              <a:t> </a:t>
            </a:r>
            <a:r>
              <a:rPr lang="ko-KR" altLang="en-US" b="1" dirty="0"/>
              <a:t>후에 </a:t>
            </a:r>
            <a:r>
              <a:rPr lang="en-US" altLang="ko-KR" b="1" dirty="0"/>
              <a:t>Waveform </a:t>
            </a:r>
            <a:r>
              <a:rPr lang="ko-KR" altLang="en-US" b="1" dirty="0"/>
              <a:t>파일로 돌아가서 </a:t>
            </a:r>
            <a:r>
              <a:rPr lang="en-US" altLang="ko-KR" b="1" dirty="0"/>
              <a:t>Node Finder </a:t>
            </a:r>
            <a:r>
              <a:rPr lang="ko-KR" altLang="en-US" b="1" dirty="0"/>
              <a:t>창을 열어서 </a:t>
            </a:r>
            <a:r>
              <a:rPr lang="en-US" altLang="ko-KR" b="1" dirty="0"/>
              <a:t>List</a:t>
            </a:r>
            <a:r>
              <a:rPr lang="ko-KR" altLang="en-US" b="1" dirty="0"/>
              <a:t>를 누른 후</a:t>
            </a:r>
            <a:r>
              <a:rPr lang="en-US" altLang="ko-KR" b="1" dirty="0"/>
              <a:t>, </a:t>
            </a:r>
            <a:r>
              <a:rPr lang="ko-KR" altLang="en-US" b="1" dirty="0"/>
              <a:t>입력과 출력 핀이 </a:t>
            </a:r>
            <a:r>
              <a:rPr lang="ko-KR" altLang="en-US" b="1" dirty="0" err="1"/>
              <a:t>코딩한것과</a:t>
            </a:r>
            <a:r>
              <a:rPr lang="ko-KR" altLang="en-US" b="1" dirty="0"/>
              <a:t> 일치한지 확인한다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588628-72AD-2869-0EDE-5E487FFE3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150" y="886119"/>
            <a:ext cx="8208145" cy="569712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EA32C4A-5E95-BD8A-F08E-1E00E51FD495}"/>
              </a:ext>
            </a:extLst>
          </p:cNvPr>
          <p:cNvSpPr/>
          <p:nvPr/>
        </p:nvSpPr>
        <p:spPr>
          <a:xfrm>
            <a:off x="8804637" y="2808998"/>
            <a:ext cx="433633" cy="21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C0A9E2F-3151-3103-D24E-62570F8777FD}"/>
              </a:ext>
            </a:extLst>
          </p:cNvPr>
          <p:cNvSpPr/>
          <p:nvPr/>
        </p:nvSpPr>
        <p:spPr>
          <a:xfrm>
            <a:off x="8474698" y="2435312"/>
            <a:ext cx="433633" cy="433633"/>
          </a:xfrm>
          <a:prstGeom prst="ellipse">
            <a:avLst/>
          </a:prstGeom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C96BDE-5433-34A7-B020-29A413F5F083}"/>
              </a:ext>
            </a:extLst>
          </p:cNvPr>
          <p:cNvSpPr/>
          <p:nvPr/>
        </p:nvSpPr>
        <p:spPr>
          <a:xfrm>
            <a:off x="4537684" y="3275624"/>
            <a:ext cx="2343883" cy="3068615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5F9D5E5-A37F-9BA0-F5CB-B24EBE9F6D57}"/>
              </a:ext>
            </a:extLst>
          </p:cNvPr>
          <p:cNvSpPr/>
          <p:nvPr/>
        </p:nvSpPr>
        <p:spPr>
          <a:xfrm>
            <a:off x="4234208" y="2908074"/>
            <a:ext cx="433633" cy="433633"/>
          </a:xfrm>
          <a:prstGeom prst="ellipse">
            <a:avLst/>
          </a:prstGeom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15260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54BBBD8-71EE-3F4A-8DB0-7CAF99A50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5288"/>
            <a:ext cx="12192000" cy="57284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D522AE-07C1-4506-EA42-EBD98A893F90}"/>
              </a:ext>
            </a:extLst>
          </p:cNvPr>
          <p:cNvSpPr txBox="1"/>
          <p:nvPr/>
        </p:nvSpPr>
        <p:spPr>
          <a:xfrm>
            <a:off x="314423" y="244265"/>
            <a:ext cx="10705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Simulation</a:t>
            </a:r>
            <a:r>
              <a:rPr lang="ko-KR" altLang="en-US" b="1" dirty="0"/>
              <a:t>을 돌린 후 결과를 확인한다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019032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010AB88-CA81-7320-613D-81DBA3F01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555" y="961534"/>
            <a:ext cx="9598282" cy="58964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1ABA84-7B9F-D5B6-7C28-63052A03E372}"/>
              </a:ext>
            </a:extLst>
          </p:cNvPr>
          <p:cNvSpPr txBox="1"/>
          <p:nvPr/>
        </p:nvSpPr>
        <p:spPr>
          <a:xfrm>
            <a:off x="314423" y="244265"/>
            <a:ext cx="107055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그 후</a:t>
            </a:r>
            <a:r>
              <a:rPr lang="en-US" altLang="ko-KR" b="1" dirty="0"/>
              <a:t>, Pin Planner</a:t>
            </a:r>
            <a:r>
              <a:rPr lang="ko-KR" altLang="en-US" b="1" dirty="0"/>
              <a:t>를 열어 해당 핀을 </a:t>
            </a:r>
            <a:r>
              <a:rPr lang="ko-KR" altLang="en-US" b="1" dirty="0" err="1"/>
              <a:t>할당해준후</a:t>
            </a:r>
            <a:r>
              <a:rPr lang="en-US" altLang="ko-KR" b="1" dirty="0"/>
              <a:t>, </a:t>
            </a:r>
            <a:r>
              <a:rPr lang="ko-KR" altLang="en-US" b="1" dirty="0"/>
              <a:t>다시 </a:t>
            </a:r>
            <a:r>
              <a:rPr lang="en-US" altLang="ko-KR" b="1" dirty="0"/>
              <a:t>Compile </a:t>
            </a:r>
            <a:r>
              <a:rPr lang="ko-KR" altLang="en-US" b="1" dirty="0"/>
              <a:t>한 후에 </a:t>
            </a:r>
            <a:r>
              <a:rPr lang="en-US" altLang="ko-KR" b="1" dirty="0"/>
              <a:t>Kit</a:t>
            </a:r>
            <a:r>
              <a:rPr lang="ko-KR" altLang="en-US" b="1" dirty="0"/>
              <a:t>에 다운로드 받을 준비를 한다</a:t>
            </a:r>
            <a:r>
              <a:rPr lang="en-US" altLang="ko-KR" b="1" dirty="0"/>
              <a:t>. </a:t>
            </a:r>
            <a:r>
              <a:rPr lang="ko-KR" altLang="en-US" b="1" dirty="0">
                <a:solidFill>
                  <a:srgbClr val="FF0000"/>
                </a:solidFill>
              </a:rPr>
              <a:t>핀 할당 후에 다운로드 받기 전에 다시 </a:t>
            </a:r>
            <a:r>
              <a:rPr lang="en-US" altLang="ko-KR" b="1" dirty="0">
                <a:solidFill>
                  <a:srgbClr val="FF0000"/>
                </a:solidFill>
              </a:rPr>
              <a:t>Compile </a:t>
            </a:r>
            <a:r>
              <a:rPr lang="ko-KR" altLang="en-US" b="1" dirty="0">
                <a:solidFill>
                  <a:srgbClr val="FF0000"/>
                </a:solidFill>
              </a:rPr>
              <a:t>하기</a:t>
            </a:r>
            <a:r>
              <a:rPr lang="en-US" altLang="ko-KR" b="1" dirty="0">
                <a:solidFill>
                  <a:srgbClr val="FF0000"/>
                </a:solidFill>
              </a:rPr>
              <a:t>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0705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9263C17-1A9D-2223-DE83-20E213A92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576" y="1543265"/>
            <a:ext cx="8791575" cy="7048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07FF9B9-2F26-F7A4-6C0C-0687F53133CF}"/>
              </a:ext>
            </a:extLst>
          </p:cNvPr>
          <p:cNvSpPr/>
          <p:nvPr/>
        </p:nvSpPr>
        <p:spPr>
          <a:xfrm>
            <a:off x="9606028" y="1972086"/>
            <a:ext cx="280354" cy="257175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243989-255F-344B-A080-C13E0EBB81FE}"/>
              </a:ext>
            </a:extLst>
          </p:cNvPr>
          <p:cNvSpPr txBox="1"/>
          <p:nvPr/>
        </p:nvSpPr>
        <p:spPr>
          <a:xfrm>
            <a:off x="323850" y="75426"/>
            <a:ext cx="118681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HBE-Combo </a:t>
            </a:r>
            <a:r>
              <a:rPr lang="en-US" altLang="ko-KR" b="1" dirty="0" err="1"/>
              <a:t>ll</a:t>
            </a:r>
            <a:r>
              <a:rPr lang="ko-KR" altLang="en-US" b="1" dirty="0"/>
              <a:t> </a:t>
            </a:r>
            <a:r>
              <a:rPr lang="en-US" altLang="ko-KR" b="1" dirty="0"/>
              <a:t>Kit</a:t>
            </a:r>
            <a:r>
              <a:rPr lang="ko-KR" altLang="en-US" b="1" dirty="0"/>
              <a:t>에 다운로드를 받아보자</a:t>
            </a:r>
            <a:r>
              <a:rPr lang="en-US" altLang="ko-KR" b="1" dirty="0"/>
              <a:t>. </a:t>
            </a:r>
            <a:r>
              <a:rPr lang="ko-KR" altLang="en-US" b="1" dirty="0"/>
              <a:t>일단 아래 작업 </a:t>
            </a:r>
            <a:r>
              <a:rPr lang="ko-KR" altLang="en-US" b="1" dirty="0" err="1"/>
              <a:t>표시물중에</a:t>
            </a:r>
            <a:r>
              <a:rPr lang="ko-KR" altLang="en-US" b="1" dirty="0"/>
              <a:t> 빨간색으로 표시된 </a:t>
            </a:r>
            <a:r>
              <a:rPr lang="en-US" altLang="ko-KR" b="1" dirty="0"/>
              <a:t>Programmer</a:t>
            </a:r>
            <a:r>
              <a:rPr lang="ko-KR" altLang="en-US" b="1" dirty="0"/>
              <a:t>를 클릭한다</a:t>
            </a:r>
            <a:r>
              <a:rPr lang="en-US" altLang="ko-KR" b="1" dirty="0"/>
              <a:t>. </a:t>
            </a:r>
            <a:r>
              <a:rPr lang="ko-KR" altLang="en-US" b="1" dirty="0">
                <a:solidFill>
                  <a:srgbClr val="FF0000"/>
                </a:solidFill>
              </a:rPr>
              <a:t>항상 다운받기 전 </a:t>
            </a:r>
            <a:r>
              <a:rPr lang="en-US" altLang="ko-KR" b="1" dirty="0">
                <a:solidFill>
                  <a:srgbClr val="FF0000"/>
                </a:solidFill>
              </a:rPr>
              <a:t>Compile </a:t>
            </a:r>
            <a:r>
              <a:rPr lang="ko-KR" altLang="en-US" b="1" dirty="0">
                <a:solidFill>
                  <a:srgbClr val="FF0000"/>
                </a:solidFill>
              </a:rPr>
              <a:t>다시 하기</a:t>
            </a:r>
            <a:r>
              <a:rPr lang="en-US" altLang="ko-KR" b="1" dirty="0">
                <a:solidFill>
                  <a:srgbClr val="FF0000"/>
                </a:solidFill>
              </a:rPr>
              <a:t>!!</a:t>
            </a:r>
          </a:p>
          <a:p>
            <a:r>
              <a:rPr lang="en-US" altLang="ko-KR" b="1" dirty="0" err="1"/>
              <a:t>Hadware</a:t>
            </a:r>
            <a:r>
              <a:rPr lang="en-US" altLang="ko-KR" b="1" dirty="0"/>
              <a:t> Setup</a:t>
            </a:r>
            <a:r>
              <a:rPr lang="ko-KR" altLang="en-US" b="1" dirty="0"/>
              <a:t>이 </a:t>
            </a:r>
            <a:r>
              <a:rPr lang="en-US" altLang="ko-KR" b="1" dirty="0">
                <a:solidFill>
                  <a:srgbClr val="FF0000"/>
                </a:solidFill>
              </a:rPr>
              <a:t>USB-Blaster</a:t>
            </a:r>
            <a:r>
              <a:rPr lang="ko-KR" altLang="en-US" b="1" dirty="0"/>
              <a:t>로 </a:t>
            </a:r>
            <a:r>
              <a:rPr lang="ko-KR" altLang="en-US" b="1" dirty="0" err="1"/>
              <a:t>되어있는지와</a:t>
            </a:r>
            <a:r>
              <a:rPr lang="ko-KR" altLang="en-US" b="1" dirty="0"/>
              <a:t> </a:t>
            </a:r>
            <a:r>
              <a:rPr lang="en-US" altLang="ko-KR" b="1" dirty="0"/>
              <a:t>Mode</a:t>
            </a:r>
            <a:r>
              <a:rPr lang="ko-KR" altLang="en-US" b="1" dirty="0"/>
              <a:t>가 </a:t>
            </a:r>
            <a:r>
              <a:rPr lang="en-US" altLang="ko-KR" b="1" dirty="0">
                <a:solidFill>
                  <a:srgbClr val="FF0000"/>
                </a:solidFill>
              </a:rPr>
              <a:t>JTAG</a:t>
            </a:r>
            <a:r>
              <a:rPr lang="ko-KR" altLang="en-US" b="1" dirty="0"/>
              <a:t>인지 확인후 </a:t>
            </a:r>
            <a:r>
              <a:rPr lang="en-US" altLang="ko-KR" b="1" dirty="0"/>
              <a:t>Start </a:t>
            </a:r>
            <a:r>
              <a:rPr lang="ko-KR" altLang="en-US" b="1" dirty="0"/>
              <a:t>버튼을 누르면 다운로드가 된다</a:t>
            </a:r>
            <a:r>
              <a:rPr lang="en-US" altLang="ko-KR" b="1" dirty="0"/>
              <a:t>. </a:t>
            </a:r>
          </a:p>
          <a:p>
            <a:r>
              <a:rPr lang="ko-KR" altLang="en-US" b="1" dirty="0"/>
              <a:t>이때 </a:t>
            </a:r>
            <a:r>
              <a:rPr lang="en-US" altLang="ko-KR" b="1" dirty="0"/>
              <a:t>Progress</a:t>
            </a:r>
            <a:r>
              <a:rPr lang="ko-KR" altLang="en-US" b="1" dirty="0"/>
              <a:t>가 </a:t>
            </a:r>
            <a:r>
              <a:rPr lang="en-US" altLang="ko-KR" b="1" dirty="0"/>
              <a:t>100%</a:t>
            </a:r>
            <a:r>
              <a:rPr lang="ko-KR" altLang="en-US" b="1" dirty="0"/>
              <a:t>가 되면 다운로드가 </a:t>
            </a:r>
            <a:r>
              <a:rPr lang="ko-KR" altLang="en-US" b="1" dirty="0" err="1"/>
              <a:t>완료된것이다</a:t>
            </a:r>
            <a:r>
              <a:rPr lang="en-US" altLang="ko-KR" b="1" dirty="0"/>
              <a:t>. </a:t>
            </a:r>
            <a:r>
              <a:rPr lang="ko-KR" altLang="en-US" b="1" dirty="0"/>
              <a:t>그후</a:t>
            </a:r>
            <a:r>
              <a:rPr lang="en-US" altLang="ko-KR" b="1" dirty="0"/>
              <a:t>, </a:t>
            </a:r>
            <a:r>
              <a:rPr lang="ko-KR" altLang="en-US" b="1" dirty="0"/>
              <a:t>시뮬레이션 결과와 실제 </a:t>
            </a:r>
            <a:r>
              <a:rPr lang="en-US" altLang="ko-KR" b="1" dirty="0"/>
              <a:t>Kit</a:t>
            </a:r>
            <a:r>
              <a:rPr lang="ko-KR" altLang="en-US" b="1" dirty="0"/>
              <a:t>에서도 그와 같이 동작하는지 확인한다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B48D97-1C4E-AEEE-2421-B5ABECF3C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940" y="2343991"/>
            <a:ext cx="8632846" cy="453179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DDBD65E-6EA4-3B6E-1120-6F109A3A6E31}"/>
              </a:ext>
            </a:extLst>
          </p:cNvPr>
          <p:cNvSpPr/>
          <p:nvPr/>
        </p:nvSpPr>
        <p:spPr>
          <a:xfrm>
            <a:off x="1837751" y="3020594"/>
            <a:ext cx="641498" cy="2222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31D4A9-B3B8-A4C6-BC53-37DEB5B83B1F}"/>
              </a:ext>
            </a:extLst>
          </p:cNvPr>
          <p:cNvSpPr/>
          <p:nvPr/>
        </p:nvSpPr>
        <p:spPr>
          <a:xfrm>
            <a:off x="1828323" y="2639314"/>
            <a:ext cx="1537045" cy="2222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DC9CA4-262B-12E2-9D3A-320EAA33D2B8}"/>
              </a:ext>
            </a:extLst>
          </p:cNvPr>
          <p:cNvSpPr/>
          <p:nvPr/>
        </p:nvSpPr>
        <p:spPr>
          <a:xfrm>
            <a:off x="9226029" y="2639314"/>
            <a:ext cx="1345121" cy="2222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BA8BFDB-D054-20A0-52F3-A59A4DACF836}"/>
              </a:ext>
            </a:extLst>
          </p:cNvPr>
          <p:cNvSpPr/>
          <p:nvPr/>
        </p:nvSpPr>
        <p:spPr>
          <a:xfrm>
            <a:off x="1423217" y="2342972"/>
            <a:ext cx="433633" cy="433633"/>
          </a:xfrm>
          <a:prstGeom prst="ellipse">
            <a:avLst/>
          </a:prstGeom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89371D8-A15D-3DF1-62CB-631B7F8CFEC3}"/>
              </a:ext>
            </a:extLst>
          </p:cNvPr>
          <p:cNvSpPr/>
          <p:nvPr/>
        </p:nvSpPr>
        <p:spPr>
          <a:xfrm>
            <a:off x="1409998" y="2933210"/>
            <a:ext cx="433633" cy="433633"/>
          </a:xfrm>
          <a:prstGeom prst="ellipse">
            <a:avLst/>
          </a:prstGeom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8DA3090-1E10-222F-A1C2-4F4EC86DEDAA}"/>
              </a:ext>
            </a:extLst>
          </p:cNvPr>
          <p:cNvSpPr/>
          <p:nvPr/>
        </p:nvSpPr>
        <p:spPr>
          <a:xfrm>
            <a:off x="8929985" y="2259015"/>
            <a:ext cx="433633" cy="433633"/>
          </a:xfrm>
          <a:prstGeom prst="ellipse">
            <a:avLst/>
          </a:prstGeom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32310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F7BDB4-1255-64C9-47AD-5CE431AED35B}"/>
              </a:ext>
            </a:extLst>
          </p:cNvPr>
          <p:cNvSpPr txBox="1"/>
          <p:nvPr/>
        </p:nvSpPr>
        <p:spPr>
          <a:xfrm>
            <a:off x="314423" y="178276"/>
            <a:ext cx="107055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Kit</a:t>
            </a:r>
            <a:r>
              <a:rPr lang="ko-KR" altLang="en-US" b="1" dirty="0"/>
              <a:t>에서 정상적으로 동작하는지 확인 한다</a:t>
            </a:r>
            <a:r>
              <a:rPr lang="en-US" altLang="ko-KR" b="1" dirty="0"/>
              <a:t>. SW DCBA = 0000</a:t>
            </a:r>
          </a:p>
          <a:p>
            <a:r>
              <a:rPr lang="en-US" altLang="ko-KR" b="1" dirty="0"/>
              <a:t>Ex) SW_A</a:t>
            </a:r>
            <a:r>
              <a:rPr lang="ko-KR" altLang="en-US" b="1" dirty="0"/>
              <a:t>만 누르면 </a:t>
            </a:r>
            <a:r>
              <a:rPr lang="en-US" altLang="ko-KR" b="1" dirty="0"/>
              <a:t>0001</a:t>
            </a:r>
            <a:r>
              <a:rPr lang="ko-KR" altLang="en-US" b="1" dirty="0"/>
              <a:t>이므로 </a:t>
            </a:r>
            <a:r>
              <a:rPr lang="en-US" altLang="ko-KR" b="1" dirty="0"/>
              <a:t>7-Segment</a:t>
            </a:r>
            <a:r>
              <a:rPr lang="ko-KR" altLang="en-US" b="1" dirty="0"/>
              <a:t>에 </a:t>
            </a:r>
            <a:r>
              <a:rPr lang="en-US" altLang="ko-KR" b="1" dirty="0"/>
              <a:t>1</a:t>
            </a:r>
            <a:r>
              <a:rPr lang="ko-KR" altLang="en-US" b="1" dirty="0"/>
              <a:t>이 뜨면 되며</a:t>
            </a:r>
            <a:r>
              <a:rPr lang="en-US" altLang="ko-KR" b="1" dirty="0"/>
              <a:t>, SW_A</a:t>
            </a:r>
            <a:r>
              <a:rPr lang="ko-KR" altLang="en-US" b="1" dirty="0"/>
              <a:t>와 </a:t>
            </a:r>
            <a:r>
              <a:rPr lang="en-US" altLang="ko-KR" b="1" dirty="0"/>
              <a:t>SW_B</a:t>
            </a:r>
            <a:r>
              <a:rPr lang="ko-KR" altLang="en-US" b="1" dirty="0"/>
              <a:t>를 누르면 </a:t>
            </a:r>
            <a:r>
              <a:rPr lang="en-US" altLang="ko-KR" b="1" dirty="0"/>
              <a:t>0011</a:t>
            </a:r>
            <a:r>
              <a:rPr lang="ko-KR" altLang="en-US" b="1" dirty="0"/>
              <a:t>이므로 </a:t>
            </a:r>
            <a:r>
              <a:rPr lang="en-US" altLang="ko-KR" b="1" dirty="0"/>
              <a:t>7_Segment</a:t>
            </a:r>
            <a:r>
              <a:rPr lang="ko-KR" altLang="en-US" b="1" dirty="0"/>
              <a:t>에 </a:t>
            </a:r>
            <a:r>
              <a:rPr lang="en-US" altLang="ko-KR" b="1" dirty="0"/>
              <a:t>3</a:t>
            </a:r>
            <a:r>
              <a:rPr lang="ko-KR" altLang="en-US" b="1" dirty="0"/>
              <a:t>이 뜨면 된다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B95B41-9B88-CCF6-448F-CEBBE4C6B6B1}"/>
              </a:ext>
            </a:extLst>
          </p:cNvPr>
          <p:cNvSpPr txBox="1"/>
          <p:nvPr/>
        </p:nvSpPr>
        <p:spPr>
          <a:xfrm>
            <a:off x="5770775" y="-65989"/>
            <a:ext cx="65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MSB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8095BB-5C65-3F3F-8CE6-F7EB67BCF530}"/>
              </a:ext>
            </a:extLst>
          </p:cNvPr>
          <p:cNvSpPr txBox="1"/>
          <p:nvPr/>
        </p:nvSpPr>
        <p:spPr>
          <a:xfrm>
            <a:off x="6572053" y="-65989"/>
            <a:ext cx="65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LSB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B42291-6155-8BD2-8AE2-E718BB374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101" y="1206777"/>
            <a:ext cx="3150811" cy="9956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A116781-86E4-953C-F3AD-D0A51F458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792" y="1206777"/>
            <a:ext cx="3474416" cy="9956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1388A5F-0D99-ABAF-ED8E-289616E07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3088" y="1206777"/>
            <a:ext cx="3291477" cy="99565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F6BD367-F3F9-C0BC-C3BD-95087A7C17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100" y="2345312"/>
            <a:ext cx="3150811" cy="99565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7DCA379-E4EC-AB72-80E6-09E3AC21D4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8792" y="2353144"/>
            <a:ext cx="3474416" cy="97999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EF0CC3C-705A-9A4F-70E4-D91D2228C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3088" y="2353144"/>
            <a:ext cx="3291477" cy="97215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1E147A6-7F99-79E7-FFE4-E483C91F0B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8099" y="3452518"/>
            <a:ext cx="3150811" cy="99565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771FFE3-C6ED-247F-0BD0-12BD62FA52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8792" y="3483846"/>
            <a:ext cx="3474416" cy="97215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B443AC4-6375-22DC-8B31-1DF63C263E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8792" y="3464267"/>
            <a:ext cx="3474416" cy="97215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C8EA6A2-C4BE-9D2F-9FB3-96F3642FFF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73088" y="3464266"/>
            <a:ext cx="3291477" cy="97215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55BBECF-7F86-8661-46BB-F5C0662A38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8100" y="4559724"/>
            <a:ext cx="3150810" cy="100348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A1EBA51-6044-353B-1DE2-7E4FF56C24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73088" y="4559724"/>
            <a:ext cx="3291477" cy="97215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8953AE5-24D9-DAED-87D5-08ED712BF1B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8098" y="5674760"/>
            <a:ext cx="3150811" cy="100348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FDC273E-EBF9-109E-5B99-C0E37475F50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791" y="5690424"/>
            <a:ext cx="3474417" cy="97215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0CACCC6-7C20-EB54-6A1C-E81767F170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73088" y="5655182"/>
            <a:ext cx="3291477" cy="97215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B68C9DB-DFBB-B47F-9FF8-FBD1BD58C61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58791" y="4587134"/>
            <a:ext cx="3474416" cy="97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549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FAB8107-C52A-03F8-2241-6BB1AC4C4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20" y="815627"/>
            <a:ext cx="11375959" cy="5976384"/>
          </a:xfrm>
          <a:prstGeom prst="rect">
            <a:avLst/>
          </a:prstGeom>
          <a:ln>
            <a:solidFill>
              <a:schemeClr val="tx1"/>
            </a:solidFill>
            <a:prstDash val="solid"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6CA3021-4AC5-0488-845C-A831C73C1B8A}"/>
              </a:ext>
            </a:extLst>
          </p:cNvPr>
          <p:cNvSpPr/>
          <p:nvPr/>
        </p:nvSpPr>
        <p:spPr>
          <a:xfrm>
            <a:off x="3770722" y="1722851"/>
            <a:ext cx="4628560" cy="1611984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8E30D5-4EC0-1826-6B66-D2F4B4B48711}"/>
              </a:ext>
            </a:extLst>
          </p:cNvPr>
          <p:cNvSpPr/>
          <p:nvPr/>
        </p:nvSpPr>
        <p:spPr>
          <a:xfrm>
            <a:off x="6212264" y="6012047"/>
            <a:ext cx="763571" cy="282805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48C91A-976B-DB26-53D6-E402AD69902B}"/>
              </a:ext>
            </a:extLst>
          </p:cNvPr>
          <p:cNvSpPr txBox="1"/>
          <p:nvPr/>
        </p:nvSpPr>
        <p:spPr>
          <a:xfrm>
            <a:off x="351459" y="127827"/>
            <a:ext cx="117175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/>
              <a:t>다음은 </a:t>
            </a:r>
            <a:r>
              <a:rPr lang="en-US" altLang="ko-KR" sz="1400" b="1" dirty="0"/>
              <a:t>New Project Wizard</a:t>
            </a:r>
            <a:r>
              <a:rPr lang="ko-KR" altLang="en-US" sz="1400" b="1" dirty="0"/>
              <a:t>의 </a:t>
            </a:r>
            <a:r>
              <a:rPr lang="en-US" altLang="ko-KR" sz="1400" b="1" dirty="0"/>
              <a:t>5</a:t>
            </a:r>
            <a:r>
              <a:rPr lang="ko-KR" altLang="en-US" sz="1400" b="1" dirty="0"/>
              <a:t>단계 중 첫 번째 단계이다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첫 번째 칸은 작업할 폴더를 지정하는 부분이고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두 번째 칸은 프로젝트 이름을 정해주는 부분이다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세 번째 칸은 최상위 레벨 엔티티 이름을 넣어주는 부분으로 자동으로 둘째 칸에 넣은 이름으로 채워지게 된다</a:t>
            </a:r>
            <a:r>
              <a:rPr lang="en-US" altLang="ko-KR" sz="1400" b="1" dirty="0"/>
              <a:t>. </a:t>
            </a:r>
            <a:r>
              <a:rPr lang="en-US" altLang="ko-KR" sz="1400" b="1" dirty="0">
                <a:solidFill>
                  <a:srgbClr val="FF0000"/>
                </a:solidFill>
              </a:rPr>
              <a:t>※ </a:t>
            </a:r>
            <a:r>
              <a:rPr lang="ko-KR" altLang="en-US" sz="1400" b="1" dirty="0">
                <a:solidFill>
                  <a:srgbClr val="FF0000"/>
                </a:solidFill>
              </a:rPr>
              <a:t>파일 제목에 한글이나 특수 문자</a:t>
            </a:r>
            <a:r>
              <a:rPr lang="en-US" altLang="ko-KR" sz="1400" b="1" dirty="0">
                <a:solidFill>
                  <a:srgbClr val="FF0000"/>
                </a:solidFill>
              </a:rPr>
              <a:t>(!,@)</a:t>
            </a:r>
            <a:r>
              <a:rPr lang="ko-KR" altLang="en-US" sz="1400" b="1" dirty="0">
                <a:solidFill>
                  <a:srgbClr val="FF0000"/>
                </a:solidFill>
              </a:rPr>
              <a:t>는 들어가면 안됨</a:t>
            </a:r>
            <a:r>
              <a:rPr lang="en-US" altLang="ko-KR" sz="1400" b="1" dirty="0">
                <a:solidFill>
                  <a:srgbClr val="FF0000"/>
                </a:solidFill>
              </a:rPr>
              <a:t>!( </a:t>
            </a:r>
            <a:r>
              <a:rPr lang="ko-KR" altLang="en-US" sz="1400" b="1" dirty="0">
                <a:solidFill>
                  <a:srgbClr val="FF0000"/>
                </a:solidFill>
              </a:rPr>
              <a:t>버그 발생의 원인 </a:t>
            </a:r>
            <a:r>
              <a:rPr lang="en-US" altLang="ko-KR" sz="1400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1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FAD054E-7B79-07EB-90DA-090ED43E5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367"/>
            <a:ext cx="12192000" cy="62116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21C854-1563-87FC-9453-AAE2198DCBEB}"/>
              </a:ext>
            </a:extLst>
          </p:cNvPr>
          <p:cNvSpPr txBox="1"/>
          <p:nvPr/>
        </p:nvSpPr>
        <p:spPr>
          <a:xfrm>
            <a:off x="0" y="0"/>
            <a:ext cx="1219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/>
              <a:t>두 번째 단계는 프로젝트에 추가할 파일이나 라이브러리를 추가하는 항목이다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다른 프로젝트의 회로가 하나의 </a:t>
            </a:r>
            <a:r>
              <a:rPr lang="ko-KR" altLang="en-US" sz="1400" b="1" dirty="0" err="1"/>
              <a:t>심볼화되어</a:t>
            </a:r>
            <a:r>
              <a:rPr lang="ko-KR" altLang="en-US" sz="1400" b="1" dirty="0"/>
              <a:t> 저장되어 있는 경우 이 두 번째 단계에서 추가하여 사용할 수 있다</a:t>
            </a:r>
            <a:r>
              <a:rPr lang="en-US" altLang="ko-KR" sz="1400" b="1" dirty="0"/>
              <a:t>. </a:t>
            </a:r>
            <a:r>
              <a:rPr lang="ko-KR" altLang="en-US" sz="1400" b="1" dirty="0">
                <a:solidFill>
                  <a:srgbClr val="FF0000"/>
                </a:solidFill>
              </a:rPr>
              <a:t>처음 프로젝트 수행 시에는 설정할 필요 없이 다음 단계로 이동한다</a:t>
            </a:r>
            <a:r>
              <a:rPr lang="en-US" altLang="ko-KR" sz="1400" b="1" dirty="0">
                <a:solidFill>
                  <a:srgbClr val="FF0000"/>
                </a:solidFill>
              </a:rPr>
              <a:t>. ( </a:t>
            </a:r>
            <a:r>
              <a:rPr lang="ko-KR" altLang="en-US" sz="1400" b="1" dirty="0">
                <a:solidFill>
                  <a:srgbClr val="FF0000"/>
                </a:solidFill>
              </a:rPr>
              <a:t>대부분 설정 하지 않고 넘어 가므로 </a:t>
            </a:r>
            <a:r>
              <a:rPr lang="en-US" altLang="ko-KR" sz="1400" b="1" dirty="0">
                <a:solidFill>
                  <a:srgbClr val="FF0000"/>
                </a:solidFill>
              </a:rPr>
              <a:t>Next </a:t>
            </a:r>
            <a:r>
              <a:rPr lang="ko-KR" altLang="en-US" sz="1400" b="1" dirty="0">
                <a:solidFill>
                  <a:srgbClr val="FF0000"/>
                </a:solidFill>
              </a:rPr>
              <a:t>누르면 됨</a:t>
            </a:r>
            <a:r>
              <a:rPr lang="en-US" altLang="ko-KR" sz="1400" b="1" dirty="0">
                <a:solidFill>
                  <a:srgbClr val="FF0000"/>
                </a:solidFill>
              </a:rPr>
              <a:t>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F78C0C-C4A4-0F75-6549-7499A3D7928A}"/>
              </a:ext>
            </a:extLst>
          </p:cNvPr>
          <p:cNvSpPr/>
          <p:nvPr/>
        </p:nvSpPr>
        <p:spPr>
          <a:xfrm>
            <a:off x="6221691" y="6040328"/>
            <a:ext cx="763571" cy="282805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186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CB7EEC6-5165-7E60-A356-F8F763E3E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4144"/>
            <a:ext cx="12192000" cy="6103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9A4DAB-01C9-D69E-633B-E678E5C57CCE}"/>
              </a:ext>
            </a:extLst>
          </p:cNvPr>
          <p:cNvSpPr txBox="1"/>
          <p:nvPr/>
        </p:nvSpPr>
        <p:spPr>
          <a:xfrm>
            <a:off x="0" y="0"/>
            <a:ext cx="1219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/>
              <a:t>세 번째 단계는 디바이스 설정 단계이다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사용하고자 하는 </a:t>
            </a:r>
            <a:r>
              <a:rPr lang="en-US" altLang="ko-KR" sz="1400" b="1" dirty="0"/>
              <a:t>FPGA</a:t>
            </a:r>
            <a:r>
              <a:rPr lang="ko-KR" altLang="en-US" sz="1400" b="1" dirty="0"/>
              <a:t>나 </a:t>
            </a:r>
            <a:r>
              <a:rPr lang="en-US" altLang="ko-KR" sz="1400" b="1" dirty="0"/>
              <a:t>CPLD</a:t>
            </a:r>
            <a:r>
              <a:rPr lang="ko-KR" altLang="en-US" sz="1400" b="1" dirty="0"/>
              <a:t>를 선택하면 된다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시중에 판매되고 있는 거의 모든 디바이스가 등록되어 있다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특정 디바이스를 선택하지 않을 땐 </a:t>
            </a:r>
            <a:r>
              <a:rPr lang="en-US" altLang="ko-KR" sz="1400" b="1" dirty="0"/>
              <a:t>Target device</a:t>
            </a:r>
            <a:r>
              <a:rPr lang="ko-KR" altLang="en-US" sz="1400" b="1" dirty="0"/>
              <a:t>에서 </a:t>
            </a:r>
            <a:r>
              <a:rPr lang="en-US" altLang="ko-KR" sz="1400" b="1" dirty="0"/>
              <a:t>Auto device</a:t>
            </a:r>
            <a:r>
              <a:rPr lang="ko-KR" altLang="en-US" sz="1400" b="1" dirty="0"/>
              <a:t>로 설정 후 다음 단계로 진행한다</a:t>
            </a:r>
            <a:r>
              <a:rPr lang="en-US" altLang="ko-KR" sz="1400" b="1" dirty="0"/>
              <a:t>. </a:t>
            </a:r>
            <a:r>
              <a:rPr lang="ko-KR" altLang="en-US" sz="1400" b="1" dirty="0">
                <a:solidFill>
                  <a:srgbClr val="FF0000"/>
                </a:solidFill>
              </a:rPr>
              <a:t>여기에서는 </a:t>
            </a:r>
            <a:r>
              <a:rPr lang="en-US" altLang="ko-KR" sz="1400" b="1" dirty="0">
                <a:solidFill>
                  <a:srgbClr val="FF0000"/>
                </a:solidFill>
              </a:rPr>
              <a:t>Cyclone II EP2C35F672C8</a:t>
            </a:r>
            <a:r>
              <a:rPr lang="ko-KR" altLang="en-US" sz="1400" b="1" dirty="0">
                <a:solidFill>
                  <a:srgbClr val="FF0000"/>
                </a:solidFill>
              </a:rPr>
              <a:t>로 지정하였다</a:t>
            </a:r>
            <a:r>
              <a:rPr lang="en-US" altLang="ko-KR" sz="1400" b="1" dirty="0">
                <a:solidFill>
                  <a:srgbClr val="FF0000"/>
                </a:solidFill>
              </a:rPr>
              <a:t>. 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CC775F7-029A-B02C-D20C-17453660C72E}"/>
              </a:ext>
            </a:extLst>
          </p:cNvPr>
          <p:cNvSpPr/>
          <p:nvPr/>
        </p:nvSpPr>
        <p:spPr>
          <a:xfrm>
            <a:off x="6221691" y="6040328"/>
            <a:ext cx="763571" cy="282805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6C07C0-D622-52E0-1894-346E5B69060A}"/>
              </a:ext>
            </a:extLst>
          </p:cNvPr>
          <p:cNvSpPr/>
          <p:nvPr/>
        </p:nvSpPr>
        <p:spPr>
          <a:xfrm>
            <a:off x="3725159" y="1941239"/>
            <a:ext cx="2722775" cy="377755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D851C2-44C3-8B1F-D562-86A1201D2A3B}"/>
              </a:ext>
            </a:extLst>
          </p:cNvPr>
          <p:cNvSpPr/>
          <p:nvPr/>
        </p:nvSpPr>
        <p:spPr>
          <a:xfrm>
            <a:off x="6675749" y="1847311"/>
            <a:ext cx="1808375" cy="142379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46E99C-7CE5-0921-19EE-127DC48CBC7C}"/>
              </a:ext>
            </a:extLst>
          </p:cNvPr>
          <p:cNvSpPr/>
          <p:nvPr/>
        </p:nvSpPr>
        <p:spPr>
          <a:xfrm>
            <a:off x="3640318" y="3664669"/>
            <a:ext cx="4589282" cy="209747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0917D19-5873-CE81-476F-56938605EACB}"/>
              </a:ext>
            </a:extLst>
          </p:cNvPr>
          <p:cNvSpPr/>
          <p:nvPr/>
        </p:nvSpPr>
        <p:spPr>
          <a:xfrm>
            <a:off x="3291526" y="1489435"/>
            <a:ext cx="433633" cy="43363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3FC0370-BFBF-BD66-F837-32E91CBDAE0E}"/>
              </a:ext>
            </a:extLst>
          </p:cNvPr>
          <p:cNvSpPr/>
          <p:nvPr/>
        </p:nvSpPr>
        <p:spPr>
          <a:xfrm>
            <a:off x="6392945" y="1422762"/>
            <a:ext cx="433633" cy="43363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EA236DE-31AF-FF57-9DCA-5BA2D4828BEB}"/>
              </a:ext>
            </a:extLst>
          </p:cNvPr>
          <p:cNvSpPr/>
          <p:nvPr/>
        </p:nvSpPr>
        <p:spPr>
          <a:xfrm>
            <a:off x="3291526" y="3260153"/>
            <a:ext cx="433633" cy="433633"/>
          </a:xfrm>
          <a:prstGeom prst="ellipse">
            <a:avLst/>
          </a:prstGeom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73A23E4-D12F-A9CD-1C80-C186497A6EF7}"/>
              </a:ext>
            </a:extLst>
          </p:cNvPr>
          <p:cNvSpPr/>
          <p:nvPr/>
        </p:nvSpPr>
        <p:spPr>
          <a:xfrm>
            <a:off x="5908250" y="5701201"/>
            <a:ext cx="433633" cy="433633"/>
          </a:xfrm>
          <a:prstGeom prst="ellipse">
            <a:avLst/>
          </a:prstGeom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748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C0B8657-289A-A0B0-8403-995460ABD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063"/>
            <a:ext cx="12192000" cy="63789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D46D1E-B473-4B12-781C-9C80563AADBB}"/>
              </a:ext>
            </a:extLst>
          </p:cNvPr>
          <p:cNvSpPr txBox="1"/>
          <p:nvPr/>
        </p:nvSpPr>
        <p:spPr>
          <a:xfrm>
            <a:off x="0" y="0"/>
            <a:ext cx="12028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/>
              <a:t>네 번째 단계는 </a:t>
            </a:r>
            <a:r>
              <a:rPr lang="en-US" altLang="ko-KR" sz="1400" b="1" dirty="0"/>
              <a:t>Quartus II Tool </a:t>
            </a:r>
            <a:r>
              <a:rPr lang="ko-KR" altLang="en-US" sz="1400" b="1" dirty="0"/>
              <a:t>외에 다른 </a:t>
            </a:r>
            <a:r>
              <a:rPr lang="en-US" altLang="ko-KR" sz="1400" b="1" dirty="0"/>
              <a:t>EDA(Electronic Design Automation) Tool </a:t>
            </a:r>
            <a:r>
              <a:rPr lang="ko-KR" altLang="en-US" sz="1400" b="1" dirty="0"/>
              <a:t>설정 단계이다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사용자가 원하는 </a:t>
            </a:r>
            <a:r>
              <a:rPr lang="en-US" altLang="ko-KR" sz="1400" b="1" dirty="0"/>
              <a:t>Soc </a:t>
            </a:r>
            <a:r>
              <a:rPr lang="ko-KR" altLang="en-US" sz="1400" b="1" dirty="0"/>
              <a:t>설계 </a:t>
            </a:r>
            <a:r>
              <a:rPr lang="en-US" altLang="ko-KR" sz="1400" b="1" dirty="0"/>
              <a:t>Tool</a:t>
            </a:r>
            <a:r>
              <a:rPr lang="ko-KR" altLang="en-US" sz="1400" b="1" dirty="0"/>
              <a:t>을 추가로 설정할 수 있다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사용하지 않을 땐 그냥 다음 단계로 넘어간다</a:t>
            </a:r>
            <a:r>
              <a:rPr lang="en-US" altLang="ko-KR" sz="1400" b="1" dirty="0"/>
              <a:t>. </a:t>
            </a:r>
            <a:r>
              <a:rPr lang="en-US" altLang="ko-KR" sz="1400" b="1" dirty="0">
                <a:solidFill>
                  <a:srgbClr val="FF0000"/>
                </a:solidFill>
              </a:rPr>
              <a:t>= </a:t>
            </a:r>
            <a:r>
              <a:rPr lang="ko-KR" altLang="en-US" sz="1400" b="1" dirty="0">
                <a:solidFill>
                  <a:srgbClr val="FF0000"/>
                </a:solidFill>
              </a:rPr>
              <a:t>우리는 사용하지 않으므로 넘어가면됨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AE1011-AEB5-6F5B-3C89-F506BA68CA36}"/>
              </a:ext>
            </a:extLst>
          </p:cNvPr>
          <p:cNvSpPr/>
          <p:nvPr/>
        </p:nvSpPr>
        <p:spPr>
          <a:xfrm>
            <a:off x="6221691" y="6040328"/>
            <a:ext cx="763571" cy="282805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387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A46FE7F-3966-25A0-7E2F-E46BD5553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985"/>
            <a:ext cx="12192000" cy="64010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981ABE-B576-D7CA-A9F8-8A42F631202B}"/>
              </a:ext>
            </a:extLst>
          </p:cNvPr>
          <p:cNvSpPr txBox="1"/>
          <p:nvPr/>
        </p:nvSpPr>
        <p:spPr>
          <a:xfrm>
            <a:off x="68344" y="49946"/>
            <a:ext cx="110270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마지막 </a:t>
            </a:r>
            <a:r>
              <a:rPr lang="en-US" altLang="ko-KR" dirty="0"/>
              <a:t>5</a:t>
            </a:r>
            <a:r>
              <a:rPr lang="ko-KR" altLang="en-US" dirty="0"/>
              <a:t>단계는 </a:t>
            </a:r>
            <a:r>
              <a:rPr lang="en-US" altLang="ko-KR" dirty="0"/>
              <a:t>1</a:t>
            </a:r>
            <a:r>
              <a:rPr lang="ko-KR" altLang="en-US" dirty="0"/>
              <a:t>단계부터 </a:t>
            </a:r>
            <a:r>
              <a:rPr lang="en-US" altLang="ko-KR" dirty="0"/>
              <a:t>4</a:t>
            </a:r>
            <a:r>
              <a:rPr lang="ko-KR" altLang="en-US" dirty="0"/>
              <a:t>단계까지 설정 내용을 정리하여 보여준다</a:t>
            </a:r>
            <a:r>
              <a:rPr lang="en-US" altLang="ko-KR" dirty="0"/>
              <a:t>. </a:t>
            </a:r>
            <a:r>
              <a:rPr lang="ko-KR" altLang="en-US" dirty="0"/>
              <a:t>확인 후 </a:t>
            </a:r>
            <a:r>
              <a:rPr lang="en-US" altLang="ko-KR" dirty="0"/>
              <a:t>Finish</a:t>
            </a:r>
            <a:r>
              <a:rPr lang="ko-KR" altLang="en-US" dirty="0"/>
              <a:t>버튼을 누른다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78D39C-4DF5-BDF8-DB58-D5D1FAAE24E5}"/>
              </a:ext>
            </a:extLst>
          </p:cNvPr>
          <p:cNvSpPr/>
          <p:nvPr/>
        </p:nvSpPr>
        <p:spPr>
          <a:xfrm>
            <a:off x="7004116" y="6021475"/>
            <a:ext cx="763571" cy="282805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742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1696</Words>
  <Application>Microsoft Office PowerPoint</Application>
  <PresentationFormat>와이드스크린</PresentationFormat>
  <Paragraphs>307</Paragraphs>
  <Slides>49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49</vt:i4>
      </vt:variant>
    </vt:vector>
  </HeadingPairs>
  <TitlesOfParts>
    <vt:vector size="56" baseType="lpstr">
      <vt:lpstr>맑은 고딕</vt:lpstr>
      <vt:lpstr>명조</vt:lpstr>
      <vt:lpstr>한양신명조</vt:lpstr>
      <vt:lpstr>Arial</vt:lpstr>
      <vt:lpstr>Office 테마</vt:lpstr>
      <vt:lpstr>사진</vt:lpstr>
      <vt:lpstr>패키지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유도우</dc:creator>
  <cp:lastModifiedBy>유도우</cp:lastModifiedBy>
  <cp:revision>145</cp:revision>
  <dcterms:created xsi:type="dcterms:W3CDTF">2025-08-29T06:20:36Z</dcterms:created>
  <dcterms:modified xsi:type="dcterms:W3CDTF">2025-09-18T05:49:30Z</dcterms:modified>
</cp:coreProperties>
</file>